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9" r:id="rId2"/>
    <p:sldId id="281" r:id="rId3"/>
    <p:sldId id="280" r:id="rId4"/>
    <p:sldId id="256" r:id="rId5"/>
    <p:sldId id="258" r:id="rId6"/>
    <p:sldId id="257" r:id="rId7"/>
    <p:sldId id="259" r:id="rId8"/>
    <p:sldId id="275" r:id="rId9"/>
    <p:sldId id="271" r:id="rId10"/>
    <p:sldId id="260" r:id="rId11"/>
    <p:sldId id="261" r:id="rId12"/>
    <p:sldId id="262" r:id="rId13"/>
    <p:sldId id="263" r:id="rId14"/>
    <p:sldId id="264" r:id="rId15"/>
    <p:sldId id="265" r:id="rId16"/>
    <p:sldId id="266" r:id="rId17"/>
    <p:sldId id="267" r:id="rId18"/>
    <p:sldId id="268" r:id="rId19"/>
    <p:sldId id="278" r:id="rId20"/>
    <p:sldId id="276" r:id="rId21"/>
    <p:sldId id="277" r:id="rId22"/>
    <p:sldId id="274" r:id="rId23"/>
    <p:sldId id="273"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5" d="100"/>
          <a:sy n="85" d="100"/>
        </p:scale>
        <p:origin x="1554" y="96"/>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A874BFC-7712-4E5E-B38F-958FC588F936}"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874BFC-7712-4E5E-B38F-958FC588F936}"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874BFC-7712-4E5E-B38F-958FC588F936}"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874BFC-7712-4E5E-B38F-958FC588F936}"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874BFC-7712-4E5E-B38F-958FC588F936}" type="datetimeFigureOut">
              <a:rPr lang="en-US" smtClean="0"/>
              <a:t>9/29/2021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874BFC-7712-4E5E-B38F-958FC588F936}"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874BFC-7712-4E5E-B38F-958FC588F936}" type="datetimeFigureOut">
              <a:rPr lang="en-US" smtClean="0"/>
              <a:t>9/29/2021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874BFC-7712-4E5E-B38F-958FC588F936}" type="datetimeFigureOut">
              <a:rPr lang="en-US" smtClean="0"/>
              <a:t>9/29/2021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874BFC-7712-4E5E-B38F-958FC588F936}" type="datetimeFigureOut">
              <a:rPr lang="en-US" smtClean="0"/>
              <a:t>9/29/2021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874BFC-7712-4E5E-B38F-958FC588F936}"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874BFC-7712-4E5E-B38F-958FC588F936}" type="datetimeFigureOut">
              <a:rPr lang="en-US" smtClean="0"/>
              <a:t>9/29/2021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7680A3-2F3B-4829-A8C6-B62BEB6F213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874BFC-7712-4E5E-B38F-958FC588F936}" type="datetimeFigureOut">
              <a:rPr lang="en-US" smtClean="0"/>
              <a:t>9/29/2021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680A3-2F3B-4829-A8C6-B62BEB6F213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fpbkTncjEOs" TargetMode="External"/><Relationship Id="rId7" Type="http://schemas.openxmlformats.org/officeDocument/2006/relationships/image" Target="../media/image23.jpeg"/><Relationship Id="rId2" Type="http://schemas.openxmlformats.org/officeDocument/2006/relationships/hyperlink" Target="https://youtu.be/N7qcWZUulwY" TargetMode="Externa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hyperlink" Target="https://youtu.be/xnpezlx-kqc" TargetMode="Externa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86000" y="533400"/>
            <a:ext cx="4800600" cy="5896389"/>
          </a:xfrm>
          <a:prstGeom prst="rect">
            <a:avLst/>
          </a:prstGeom>
        </p:spPr>
      </p:pic>
    </p:spTree>
    <p:extLst>
      <p:ext uri="{BB962C8B-B14F-4D97-AF65-F5344CB8AC3E}">
        <p14:creationId xmlns:p14="http://schemas.microsoft.com/office/powerpoint/2010/main" val="763190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alibier-Pass (7).jpg"/>
          <p:cNvPicPr/>
          <p:nvPr/>
        </p:nvPicPr>
        <p:blipFill>
          <a:blip r:embed="rId2"/>
          <a:stretch>
            <a:fillRect/>
          </a:stretch>
        </p:blipFill>
        <p:spPr>
          <a:xfrm>
            <a:off x="0" y="0"/>
            <a:ext cx="9144000" cy="6858000"/>
          </a:xfrm>
          <a:prstGeom prst="rect">
            <a:avLst/>
          </a:prstGeom>
        </p:spPr>
      </p:pic>
      <p:sp>
        <p:nvSpPr>
          <p:cNvPr id="5" name="TextBox 4"/>
          <p:cNvSpPr txBox="1"/>
          <p:nvPr/>
        </p:nvSpPr>
        <p:spPr>
          <a:xfrm>
            <a:off x="1143000" y="1600200"/>
            <a:ext cx="3962400" cy="523220"/>
          </a:xfrm>
          <a:prstGeom prst="rect">
            <a:avLst/>
          </a:prstGeom>
          <a:noFill/>
        </p:spPr>
        <p:txBody>
          <a:bodyPr wrap="square" rtlCol="0">
            <a:spAutoFit/>
          </a:bodyPr>
          <a:lstStyle/>
          <a:p>
            <a:pPr algn="ctr"/>
            <a:r>
              <a:rPr lang="en-US" sz="2800" b="1" dirty="0" err="1">
                <a:solidFill>
                  <a:schemeClr val="bg1"/>
                </a:solidFill>
              </a:rPr>
              <a:t>Galiber</a:t>
            </a:r>
            <a:r>
              <a:rPr lang="en-US" sz="2800" b="1" dirty="0">
                <a:solidFill>
                  <a:schemeClr val="bg1"/>
                </a:solidFill>
              </a:rPr>
              <a:t> Pass (7.1%)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lp(8)[1].jpg"/>
          <p:cNvPicPr/>
          <p:nvPr/>
        </p:nvPicPr>
        <p:blipFill>
          <a:blip r:embed="rId2"/>
          <a:stretch>
            <a:fillRect/>
          </a:stretch>
        </p:blipFill>
        <p:spPr>
          <a:xfrm>
            <a:off x="0" y="0"/>
            <a:ext cx="9144000" cy="6857999"/>
          </a:xfrm>
          <a:prstGeom prst="rect">
            <a:avLst/>
          </a:prstGeom>
        </p:spPr>
      </p:pic>
      <p:sp>
        <p:nvSpPr>
          <p:cNvPr id="5" name="TextBox 4"/>
          <p:cNvSpPr txBox="1"/>
          <p:nvPr/>
        </p:nvSpPr>
        <p:spPr>
          <a:xfrm>
            <a:off x="1066800" y="381000"/>
            <a:ext cx="3962400" cy="523220"/>
          </a:xfrm>
          <a:prstGeom prst="rect">
            <a:avLst/>
          </a:prstGeom>
          <a:noFill/>
        </p:spPr>
        <p:txBody>
          <a:bodyPr wrap="square" rtlCol="0">
            <a:spAutoFit/>
          </a:bodyPr>
          <a:lstStyle/>
          <a:p>
            <a:pPr algn="ctr"/>
            <a:r>
              <a:rPr lang="en-US" sz="2800" b="1" dirty="0" err="1">
                <a:solidFill>
                  <a:schemeClr val="bg1"/>
                </a:solidFill>
              </a:rPr>
              <a:t>L’Alpe</a:t>
            </a:r>
            <a:r>
              <a:rPr lang="en-US" sz="2800" b="1" dirty="0">
                <a:solidFill>
                  <a:schemeClr val="bg1"/>
                </a:solidFill>
              </a:rPr>
              <a:t> De </a:t>
            </a:r>
            <a:r>
              <a:rPr lang="en-US" sz="2800" b="1" dirty="0" err="1">
                <a:solidFill>
                  <a:schemeClr val="bg1"/>
                </a:solidFill>
              </a:rPr>
              <a:t>Huez</a:t>
            </a:r>
            <a:r>
              <a:rPr lang="en-US" sz="2800" b="1" dirty="0">
                <a:solidFill>
                  <a:schemeClr val="bg1"/>
                </a:solidFill>
              </a:rPr>
              <a:t> (8%)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N4245.JPG"/>
          <p:cNvPicPr/>
          <p:nvPr/>
        </p:nvPicPr>
        <p:blipFill>
          <a:blip r:embed="rId2" cstate="print"/>
          <a:stretch>
            <a:fillRect/>
          </a:stretch>
        </p:blipFill>
        <p:spPr>
          <a:xfrm>
            <a:off x="-57746" y="-80303"/>
            <a:ext cx="9201746" cy="6938303"/>
          </a:xfrm>
          <a:prstGeom prst="rect">
            <a:avLst/>
          </a:prstGeom>
        </p:spPr>
      </p:pic>
      <p:sp>
        <p:nvSpPr>
          <p:cNvPr id="5" name="TextBox 4"/>
          <p:cNvSpPr txBox="1"/>
          <p:nvPr/>
        </p:nvSpPr>
        <p:spPr>
          <a:xfrm>
            <a:off x="914400" y="5715000"/>
            <a:ext cx="7086600" cy="523220"/>
          </a:xfrm>
          <a:prstGeom prst="rect">
            <a:avLst/>
          </a:prstGeom>
          <a:noFill/>
        </p:spPr>
        <p:txBody>
          <a:bodyPr wrap="square" rtlCol="0">
            <a:spAutoFit/>
          </a:bodyPr>
          <a:lstStyle/>
          <a:p>
            <a:pPr algn="ctr"/>
            <a:r>
              <a:rPr lang="en-US" sz="2800" b="1" dirty="0"/>
              <a:t>San Francisco (random street...~18%-20%)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destination360.com/north-america/us/california/images/s/california-lombard-street.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 name="TextBox 4"/>
          <p:cNvSpPr txBox="1"/>
          <p:nvPr/>
        </p:nvSpPr>
        <p:spPr>
          <a:xfrm>
            <a:off x="2514600" y="5791200"/>
            <a:ext cx="6324600" cy="523220"/>
          </a:xfrm>
          <a:prstGeom prst="rect">
            <a:avLst/>
          </a:prstGeom>
          <a:noFill/>
        </p:spPr>
        <p:txBody>
          <a:bodyPr wrap="square" rtlCol="0">
            <a:spAutoFit/>
          </a:bodyPr>
          <a:lstStyle/>
          <a:p>
            <a:pPr algn="ctr"/>
            <a:r>
              <a:rPr lang="en-US" sz="2800" b="1" dirty="0"/>
              <a:t>Lombard Street (28.7%)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lbert Street(31.5).jpg"/>
          <p:cNvPicPr/>
          <p:nvPr/>
        </p:nvPicPr>
        <p:blipFill>
          <a:blip r:embed="rId2"/>
          <a:stretch>
            <a:fillRect/>
          </a:stretch>
        </p:blipFill>
        <p:spPr>
          <a:xfrm>
            <a:off x="0" y="0"/>
            <a:ext cx="9144000" cy="6858000"/>
          </a:xfrm>
          <a:prstGeom prst="rect">
            <a:avLst/>
          </a:prstGeom>
        </p:spPr>
      </p:pic>
      <p:sp>
        <p:nvSpPr>
          <p:cNvPr id="5" name="TextBox 4"/>
          <p:cNvSpPr txBox="1"/>
          <p:nvPr/>
        </p:nvSpPr>
        <p:spPr>
          <a:xfrm>
            <a:off x="0" y="0"/>
            <a:ext cx="5029200" cy="523220"/>
          </a:xfrm>
          <a:prstGeom prst="rect">
            <a:avLst/>
          </a:prstGeom>
          <a:noFill/>
        </p:spPr>
        <p:txBody>
          <a:bodyPr wrap="square" rtlCol="0">
            <a:spAutoFit/>
          </a:bodyPr>
          <a:lstStyle/>
          <a:p>
            <a:pPr algn="ctr"/>
            <a:r>
              <a:rPr lang="en-US" sz="2800" b="1" dirty="0"/>
              <a:t>Filbert Street (31.3%)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unedinBaldwinStreet_Parked_Car[1].jpg"/>
          <p:cNvPicPr/>
          <p:nvPr/>
        </p:nvPicPr>
        <p:blipFill>
          <a:blip r:embed="rId2"/>
          <a:stretch>
            <a:fillRect/>
          </a:stretch>
        </p:blipFill>
        <p:spPr>
          <a:xfrm>
            <a:off x="0" y="0"/>
            <a:ext cx="9143999" cy="6857999"/>
          </a:xfrm>
          <a:prstGeom prst="rect">
            <a:avLst/>
          </a:prstGeom>
        </p:spPr>
      </p:pic>
      <p:sp>
        <p:nvSpPr>
          <p:cNvPr id="5" name="TextBox 4"/>
          <p:cNvSpPr txBox="1"/>
          <p:nvPr/>
        </p:nvSpPr>
        <p:spPr>
          <a:xfrm>
            <a:off x="228600" y="228600"/>
            <a:ext cx="5029200" cy="523220"/>
          </a:xfrm>
          <a:prstGeom prst="rect">
            <a:avLst/>
          </a:prstGeom>
          <a:noFill/>
        </p:spPr>
        <p:txBody>
          <a:bodyPr wrap="square" rtlCol="0">
            <a:spAutoFit/>
          </a:bodyPr>
          <a:lstStyle/>
          <a:p>
            <a:pPr algn="ctr"/>
            <a:r>
              <a:rPr lang="en-US" sz="2800" b="1" dirty="0"/>
              <a:t>Baldwin Street, NZ (35%)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arm1.static.flickr.com/103/307852660_fa71d57112.jpg"/>
          <p:cNvPicPr>
            <a:picLocks noChangeAspect="1" noChangeArrowheads="1"/>
          </p:cNvPicPr>
          <p:nvPr/>
        </p:nvPicPr>
        <p:blipFill>
          <a:blip r:embed="rId2"/>
          <a:srcRect b="26667"/>
          <a:stretch>
            <a:fillRect/>
          </a:stretch>
        </p:blipFill>
        <p:spPr bwMode="auto">
          <a:xfrm>
            <a:off x="0" y="0"/>
            <a:ext cx="9144000" cy="6858000"/>
          </a:xfrm>
          <a:prstGeom prst="rect">
            <a:avLst/>
          </a:prstGeom>
          <a:noFill/>
        </p:spPr>
      </p:pic>
      <p:sp>
        <p:nvSpPr>
          <p:cNvPr id="5" name="TextBox 4"/>
          <p:cNvSpPr txBox="1"/>
          <p:nvPr/>
        </p:nvSpPr>
        <p:spPr>
          <a:xfrm>
            <a:off x="228600" y="228600"/>
            <a:ext cx="5791200" cy="523220"/>
          </a:xfrm>
          <a:prstGeom prst="rect">
            <a:avLst/>
          </a:prstGeom>
          <a:noFill/>
        </p:spPr>
        <p:txBody>
          <a:bodyPr wrap="square" rtlCol="0">
            <a:spAutoFit/>
          </a:bodyPr>
          <a:lstStyle/>
          <a:p>
            <a:pPr algn="ctr"/>
            <a:r>
              <a:rPr lang="en-US" sz="2800" b="1" dirty="0">
                <a:solidFill>
                  <a:schemeClr val="bg1"/>
                </a:solidFill>
              </a:rPr>
              <a:t>Canton Avenue, Pittsburgh (37%)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www.dannychew.com/05ddJoeRossSteveCummings.jpg"/>
          <p:cNvPicPr>
            <a:picLocks noChangeAspect="1" noChangeArrowheads="1"/>
          </p:cNvPicPr>
          <p:nvPr/>
        </p:nvPicPr>
        <p:blipFill>
          <a:blip r:embed="rId2"/>
          <a:srcRect/>
          <a:stretch>
            <a:fillRect/>
          </a:stretch>
        </p:blipFill>
        <p:spPr bwMode="auto">
          <a:xfrm>
            <a:off x="0" y="-152399"/>
            <a:ext cx="9128982" cy="70104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iveway_1[1].jpg"/>
          <p:cNvPicPr/>
          <p:nvPr/>
        </p:nvPicPr>
        <p:blipFill>
          <a:blip r:embed="rId2"/>
          <a:srcRect b="11325"/>
          <a:stretch>
            <a:fillRect/>
          </a:stretch>
        </p:blipFill>
        <p:spPr>
          <a:xfrm>
            <a:off x="0" y="0"/>
            <a:ext cx="9144000" cy="6858000"/>
          </a:xfrm>
          <a:prstGeom prst="rect">
            <a:avLst/>
          </a:prstGeom>
        </p:spPr>
      </p:pic>
      <p:sp>
        <p:nvSpPr>
          <p:cNvPr id="5" name="TextBox 4"/>
          <p:cNvSpPr txBox="1"/>
          <p:nvPr/>
        </p:nvSpPr>
        <p:spPr>
          <a:xfrm>
            <a:off x="0" y="228600"/>
            <a:ext cx="5791200" cy="523220"/>
          </a:xfrm>
          <a:prstGeom prst="rect">
            <a:avLst/>
          </a:prstGeom>
          <a:noFill/>
        </p:spPr>
        <p:txBody>
          <a:bodyPr wrap="square" rtlCol="0">
            <a:spAutoFit/>
          </a:bodyPr>
          <a:lstStyle/>
          <a:p>
            <a:pPr algn="ctr"/>
            <a:r>
              <a:rPr lang="en-US" sz="2800" b="1" dirty="0">
                <a:solidFill>
                  <a:schemeClr val="tx1">
                    <a:lumMod val="85000"/>
                    <a:lumOff val="15000"/>
                  </a:schemeClr>
                </a:solidFill>
              </a:rPr>
              <a:t>Somewhere in Florida (40%)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1038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232" r="2771"/>
          <a:stretch/>
        </p:blipFill>
        <p:spPr>
          <a:xfrm>
            <a:off x="4648200" y="1600200"/>
            <a:ext cx="4014389" cy="4689088"/>
          </a:xfrm>
          <a:prstGeom prst="rect">
            <a:avLst/>
          </a:prstGeom>
        </p:spPr>
      </p:pic>
      <p:pic>
        <p:nvPicPr>
          <p:cNvPr id="5" name="Picture 4"/>
          <p:cNvPicPr>
            <a:picLocks noChangeAspect="1"/>
          </p:cNvPicPr>
          <p:nvPr/>
        </p:nvPicPr>
        <p:blipFill>
          <a:blip r:embed="rId3"/>
          <a:stretch>
            <a:fillRect/>
          </a:stretch>
        </p:blipFill>
        <p:spPr>
          <a:xfrm>
            <a:off x="228600" y="533400"/>
            <a:ext cx="4174273" cy="4564449"/>
          </a:xfrm>
          <a:prstGeom prst="rect">
            <a:avLst/>
          </a:prstGeom>
        </p:spPr>
      </p:pic>
    </p:spTree>
    <p:extLst>
      <p:ext uri="{BB962C8B-B14F-4D97-AF65-F5344CB8AC3E}">
        <p14:creationId xmlns:p14="http://schemas.microsoft.com/office/powerpoint/2010/main" val="824197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F5C93A-4B02-497F-A8D0-F7B453659ED8}"/>
              </a:ext>
            </a:extLst>
          </p:cNvPr>
          <p:cNvSpPr txBox="1"/>
          <p:nvPr/>
        </p:nvSpPr>
        <p:spPr>
          <a:xfrm>
            <a:off x="1119585" y="406183"/>
            <a:ext cx="2461636" cy="707886"/>
          </a:xfrm>
          <a:prstGeom prst="rect">
            <a:avLst/>
          </a:prstGeom>
          <a:noFill/>
        </p:spPr>
        <p:txBody>
          <a:bodyPr wrap="none" rtlCol="0">
            <a:spAutoFit/>
          </a:bodyPr>
          <a:lstStyle/>
          <a:p>
            <a:r>
              <a:rPr lang="en-US" sz="4000" b="1" u="sng" dirty="0">
                <a:hlinkClick r:id="rId2"/>
              </a:rPr>
              <a:t>Jeep Crawl</a:t>
            </a:r>
            <a:endParaRPr lang="en-US" sz="4000" b="1" u="sng" dirty="0"/>
          </a:p>
        </p:txBody>
      </p:sp>
      <p:sp>
        <p:nvSpPr>
          <p:cNvPr id="6" name="TextBox 5">
            <a:extLst>
              <a:ext uri="{FF2B5EF4-FFF2-40B4-BE49-F238E27FC236}">
                <a16:creationId xmlns:a16="http://schemas.microsoft.com/office/drawing/2014/main" id="{22105F5E-F46E-4AAF-93E7-1B3892FF11C5}"/>
              </a:ext>
            </a:extLst>
          </p:cNvPr>
          <p:cNvSpPr txBox="1"/>
          <p:nvPr/>
        </p:nvSpPr>
        <p:spPr>
          <a:xfrm>
            <a:off x="1255683" y="1690080"/>
            <a:ext cx="2031325" cy="707886"/>
          </a:xfrm>
          <a:prstGeom prst="rect">
            <a:avLst/>
          </a:prstGeom>
          <a:noFill/>
        </p:spPr>
        <p:txBody>
          <a:bodyPr wrap="none" rtlCol="0">
            <a:spAutoFit/>
          </a:bodyPr>
          <a:lstStyle/>
          <a:p>
            <a:r>
              <a:rPr lang="en-US" sz="4000" b="1" u="sng" dirty="0">
                <a:hlinkClick r:id="rId3"/>
              </a:rPr>
              <a:t>Uh, Oh…</a:t>
            </a:r>
            <a:endParaRPr lang="en-US" sz="4000" b="1" u="sng" dirty="0"/>
          </a:p>
        </p:txBody>
      </p:sp>
      <p:pic>
        <p:nvPicPr>
          <p:cNvPr id="8" name="Picture 7">
            <a:extLst>
              <a:ext uri="{FF2B5EF4-FFF2-40B4-BE49-F238E27FC236}">
                <a16:creationId xmlns:a16="http://schemas.microsoft.com/office/drawing/2014/main" id="{910D5139-04DF-451F-9FD5-3FA126BF10E8}"/>
              </a:ext>
            </a:extLst>
          </p:cNvPr>
          <p:cNvPicPr/>
          <p:nvPr/>
        </p:nvPicPr>
        <p:blipFill rotWithShape="1">
          <a:blip r:embed="rId4"/>
          <a:srcRect l="8918" t="10425" r="6624" b="6872"/>
          <a:stretch/>
        </p:blipFill>
        <p:spPr>
          <a:xfrm>
            <a:off x="254903" y="3492463"/>
            <a:ext cx="4191000" cy="3034303"/>
          </a:xfrm>
          <a:prstGeom prst="rect">
            <a:avLst/>
          </a:prstGeom>
        </p:spPr>
      </p:pic>
      <p:pic>
        <p:nvPicPr>
          <p:cNvPr id="10" name="Picture 9">
            <a:hlinkClick r:id="rId5"/>
            <a:extLst>
              <a:ext uri="{FF2B5EF4-FFF2-40B4-BE49-F238E27FC236}">
                <a16:creationId xmlns:a16="http://schemas.microsoft.com/office/drawing/2014/main" id="{5AEBB37A-FC07-4371-995A-934AB50BBCB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3581400"/>
            <a:ext cx="2830670" cy="1832859"/>
          </a:xfrm>
          <a:prstGeom prst="rect">
            <a:avLst/>
          </a:prstGeom>
        </p:spPr>
      </p:pic>
      <p:pic>
        <p:nvPicPr>
          <p:cNvPr id="11" name="Picture 10" descr="http://www.morcmtb.org/photopost/data/518/lionsback3.jpg">
            <a:extLst>
              <a:ext uri="{FF2B5EF4-FFF2-40B4-BE49-F238E27FC236}">
                <a16:creationId xmlns:a16="http://schemas.microsoft.com/office/drawing/2014/main" id="{564334F2-A945-4281-8829-1796F3EDF77D}"/>
              </a:ext>
            </a:extLst>
          </p:cNvPr>
          <p:cNvPicPr/>
          <p:nvPr/>
        </p:nvPicPr>
        <p:blipFill rotWithShape="1">
          <a:blip r:embed="rId7">
            <a:extLst>
              <a:ext uri="{28A0092B-C50C-407E-A947-70E740481C1C}">
                <a14:useLocalDpi xmlns:a14="http://schemas.microsoft.com/office/drawing/2010/main" val="0"/>
              </a:ext>
            </a:extLst>
          </a:blip>
          <a:srcRect r="20841"/>
          <a:stretch/>
        </p:blipFill>
        <p:spPr bwMode="auto">
          <a:xfrm rot="16200000">
            <a:off x="5331274" y="-196538"/>
            <a:ext cx="2836121" cy="3973830"/>
          </a:xfrm>
          <a:prstGeom prst="rect">
            <a:avLst/>
          </a:prstGeom>
          <a:noFill/>
          <a:ln>
            <a:noFill/>
          </a:ln>
        </p:spPr>
      </p:pic>
      <p:sp>
        <p:nvSpPr>
          <p:cNvPr id="12" name="TextBox 11">
            <a:extLst>
              <a:ext uri="{FF2B5EF4-FFF2-40B4-BE49-F238E27FC236}">
                <a16:creationId xmlns:a16="http://schemas.microsoft.com/office/drawing/2014/main" id="{6EB9DABA-AFC2-4F2D-A9C5-9D29393C46FF}"/>
              </a:ext>
            </a:extLst>
          </p:cNvPr>
          <p:cNvSpPr txBox="1"/>
          <p:nvPr/>
        </p:nvSpPr>
        <p:spPr>
          <a:xfrm>
            <a:off x="5486400" y="5873408"/>
            <a:ext cx="3006657" cy="369332"/>
          </a:xfrm>
          <a:prstGeom prst="rect">
            <a:avLst/>
          </a:prstGeom>
          <a:noFill/>
        </p:spPr>
        <p:txBody>
          <a:bodyPr wrap="none" rtlCol="0">
            <a:spAutoFit/>
          </a:bodyPr>
          <a:lstStyle/>
          <a:p>
            <a:r>
              <a:rPr lang="en-US" b="1" dirty="0"/>
              <a:t>Let’s do our first in-class quiz!</a:t>
            </a:r>
          </a:p>
        </p:txBody>
      </p:sp>
    </p:spTree>
    <p:extLst>
      <p:ext uri="{BB962C8B-B14F-4D97-AF65-F5344CB8AC3E}">
        <p14:creationId xmlns:p14="http://schemas.microsoft.com/office/powerpoint/2010/main" val="326055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 y="381000"/>
            <a:ext cx="8773842" cy="6010275"/>
          </a:xfrm>
          <a:prstGeom prst="rect">
            <a:avLst/>
          </a:prstGeom>
        </p:spPr>
      </p:pic>
    </p:spTree>
    <p:extLst>
      <p:ext uri="{BB962C8B-B14F-4D97-AF65-F5344CB8AC3E}">
        <p14:creationId xmlns:p14="http://schemas.microsoft.com/office/powerpoint/2010/main" val="3589055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www.aholtphoto.com/wp-content/uploads/2012/09/AH_20120719_P1040966_oregon_roadtri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727" y="549798"/>
            <a:ext cx="4227368" cy="28196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530009"/>
            <a:ext cx="3812309" cy="2859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www.mckenzierivertrail.com/images/stories/mckenzierivertrail-fall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18" y="3733800"/>
            <a:ext cx="5342082" cy="26206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og.oregonlive.com/travel_impact/2009/07/mckenz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5999" y="3618743"/>
            <a:ext cx="2516909" cy="285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48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2734" y="533400"/>
            <a:ext cx="4271268" cy="1731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http://www.ormtb.com/graphics/Profiles_CO/MR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743200"/>
            <a:ext cx="7837714"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548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1000" y="381000"/>
            <a:ext cx="3505200" cy="5410199"/>
          </a:xfrm>
          <a:prstGeom prst="rect">
            <a:avLst/>
          </a:prstGeom>
        </p:spPr>
      </p:pic>
      <p:sp>
        <p:nvSpPr>
          <p:cNvPr id="3" name="Rectangle 2"/>
          <p:cNvSpPr/>
          <p:nvPr/>
        </p:nvSpPr>
        <p:spPr>
          <a:xfrm>
            <a:off x="4038600" y="5943600"/>
            <a:ext cx="4876800" cy="646331"/>
          </a:xfrm>
          <a:prstGeom prst="rect">
            <a:avLst/>
          </a:prstGeom>
        </p:spPr>
        <p:txBody>
          <a:bodyPr wrap="square">
            <a:spAutoFit/>
          </a:bodyPr>
          <a:lstStyle/>
          <a:p>
            <a:pPr algn="ctr"/>
            <a:r>
              <a:rPr lang="en-US" b="1" dirty="0"/>
              <a:t>http://www.latimes.com/local/california/la-me-lopez-echo-park-traffic-20180404-story.html</a:t>
            </a:r>
          </a:p>
        </p:txBody>
      </p:sp>
      <p:sp>
        <p:nvSpPr>
          <p:cNvPr id="4" name="TextBox 3"/>
          <p:cNvSpPr txBox="1"/>
          <p:nvPr/>
        </p:nvSpPr>
        <p:spPr>
          <a:xfrm>
            <a:off x="4271631" y="362415"/>
            <a:ext cx="4410737" cy="5447645"/>
          </a:xfrm>
          <a:prstGeom prst="rect">
            <a:avLst/>
          </a:prstGeom>
          <a:noFill/>
        </p:spPr>
        <p:txBody>
          <a:bodyPr wrap="square" rtlCol="0">
            <a:spAutoFit/>
          </a:bodyPr>
          <a:lstStyle/>
          <a:p>
            <a:r>
              <a:rPr lang="en-US" dirty="0"/>
              <a:t>“</a:t>
            </a:r>
            <a:r>
              <a:rPr lang="en-US" i="1" dirty="0"/>
              <a:t>Nobody could have known, several years ago, that technological progress could make life so complicated in Echo Park.</a:t>
            </a:r>
          </a:p>
          <a:p>
            <a:endParaRPr lang="en-US" sz="500" i="1" dirty="0"/>
          </a:p>
          <a:p>
            <a:r>
              <a:rPr lang="en-US" i="1" dirty="0"/>
              <a:t>But along Baxter Street, everyone seems to have a story about the ineptitude of drivers — following directions from navigation apps — who can't seem to handle one of the steepest inclines in Los Angeles.</a:t>
            </a:r>
          </a:p>
          <a:p>
            <a:endParaRPr lang="en-US" sz="700" i="1" dirty="0"/>
          </a:p>
          <a:p>
            <a:r>
              <a:rPr lang="en-US" i="1" dirty="0"/>
              <a:t>‘Rain is a huge problem. People start skidding and spinning. We had our garden wall knocked down twice, and my wife's car got hit in our own driveway. I've seen five or six cars smash into other cars, and it's getting worse</a:t>
            </a:r>
            <a:r>
              <a:rPr lang="en-US" dirty="0"/>
              <a:t>.’</a:t>
            </a:r>
          </a:p>
          <a:p>
            <a:endParaRPr lang="en-US" sz="800" dirty="0"/>
          </a:p>
          <a:p>
            <a:r>
              <a:rPr lang="en-US" i="1" dirty="0"/>
              <a:t>Baxter ranks as the third-steepest street in Los Angeles with a </a:t>
            </a:r>
            <a:r>
              <a:rPr lang="en-US" dirty="0"/>
              <a:t>32% </a:t>
            </a:r>
            <a:r>
              <a:rPr lang="en-US" i="1" dirty="0"/>
              <a:t>grade, behind 28th Street in San Pedro</a:t>
            </a:r>
            <a:r>
              <a:rPr lang="en-US" dirty="0"/>
              <a:t> (33.3%) </a:t>
            </a:r>
            <a:r>
              <a:rPr lang="en-US" i="1" dirty="0"/>
              <a:t>and Eldred Street in Mount Washington </a:t>
            </a:r>
            <a:r>
              <a:rPr lang="en-US" dirty="0"/>
              <a:t>(33%)."</a:t>
            </a:r>
          </a:p>
        </p:txBody>
      </p:sp>
    </p:spTree>
    <p:extLst>
      <p:ext uri="{BB962C8B-B14F-4D97-AF65-F5344CB8AC3E}">
        <p14:creationId xmlns:p14="http://schemas.microsoft.com/office/powerpoint/2010/main" val="582190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exchange3d.com/cubecart/images/uploads/aff186/Steep_Grade_Text.jpg"/>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2200011.JPG"/>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4572000" y="6172200"/>
            <a:ext cx="4343400" cy="523220"/>
          </a:xfrm>
          <a:prstGeom prst="rect">
            <a:avLst/>
          </a:prstGeom>
          <a:noFill/>
        </p:spPr>
        <p:txBody>
          <a:bodyPr wrap="square" rtlCol="0">
            <a:spAutoFit/>
          </a:bodyPr>
          <a:lstStyle/>
          <a:p>
            <a:r>
              <a:rPr lang="en-US" sz="2800" b="1" dirty="0">
                <a:solidFill>
                  <a:schemeClr val="bg1"/>
                </a:solidFill>
              </a:rPr>
              <a:t>College Way (6%...angle?)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2190010.JPG"/>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5867400" y="1143000"/>
            <a:ext cx="2362200" cy="1815882"/>
          </a:xfrm>
          <a:prstGeom prst="rect">
            <a:avLst/>
          </a:prstGeom>
          <a:noFill/>
        </p:spPr>
        <p:txBody>
          <a:bodyPr wrap="square" rtlCol="0">
            <a:spAutoFit/>
          </a:bodyPr>
          <a:lstStyle/>
          <a:p>
            <a:pPr algn="ctr"/>
            <a:r>
              <a:rPr lang="en-US" sz="2800" b="1" dirty="0">
                <a:solidFill>
                  <a:schemeClr val="bg1"/>
                </a:solidFill>
              </a:rPr>
              <a:t>Archie Briggs</a:t>
            </a:r>
          </a:p>
          <a:p>
            <a:pPr algn="ctr"/>
            <a:r>
              <a:rPr lang="en-US" sz="2800" b="1" dirty="0">
                <a:solidFill>
                  <a:schemeClr val="bg1"/>
                </a:solidFill>
              </a:rPr>
              <a:t>Road (16.7%)</a:t>
            </a:r>
          </a:p>
          <a:p>
            <a:pPr algn="ctr"/>
            <a:endParaRPr lang="en-US" sz="2800" b="1" dirty="0">
              <a:solidFill>
                <a:schemeClr val="bg1"/>
              </a:solidFill>
            </a:endParaRPr>
          </a:p>
          <a:p>
            <a:pPr algn="ctr"/>
            <a:r>
              <a:rPr lang="en-US" sz="2800" b="1" dirty="0">
                <a:solidFill>
                  <a:schemeClr val="bg1"/>
                </a:solidFill>
              </a:rPr>
              <a:t>(angle?)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2200012.JPG"/>
          <p:cNvPicPr/>
          <p:nvPr/>
        </p:nvPicPr>
        <p:blipFill>
          <a:blip r:embed="rId2" cstate="print"/>
          <a:srcRect l="15650" r="14058"/>
          <a:stretch>
            <a:fillRect/>
          </a:stretch>
        </p:blipFill>
        <p:spPr>
          <a:xfrm rot="5400000">
            <a:off x="1142999" y="-1142999"/>
            <a:ext cx="6858001" cy="9144002"/>
          </a:xfrm>
          <a:prstGeom prst="rect">
            <a:avLst/>
          </a:prstGeom>
        </p:spPr>
      </p:pic>
      <p:sp>
        <p:nvSpPr>
          <p:cNvPr id="5" name="TextBox 4"/>
          <p:cNvSpPr txBox="1"/>
          <p:nvPr/>
        </p:nvSpPr>
        <p:spPr>
          <a:xfrm>
            <a:off x="304800" y="5715000"/>
            <a:ext cx="3962400" cy="523220"/>
          </a:xfrm>
          <a:prstGeom prst="rect">
            <a:avLst/>
          </a:prstGeom>
          <a:noFill/>
        </p:spPr>
        <p:txBody>
          <a:bodyPr wrap="square" rtlCol="0">
            <a:spAutoFit/>
          </a:bodyPr>
          <a:lstStyle/>
          <a:p>
            <a:pPr algn="ctr"/>
            <a:r>
              <a:rPr lang="en-US" sz="2800" b="1" dirty="0">
                <a:solidFill>
                  <a:schemeClr val="bg1"/>
                </a:solidFill>
              </a:rPr>
              <a:t>Juniper Street  (17.7%)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nut 3"/>
          <p:cNvSpPr/>
          <p:nvPr/>
        </p:nvSpPr>
        <p:spPr>
          <a:xfrm>
            <a:off x="4267200" y="2590800"/>
            <a:ext cx="457200" cy="457200"/>
          </a:xfrm>
          <a:prstGeom prst="donut">
            <a:avLst>
              <a:gd name="adj" fmla="val 11364"/>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281213808"/>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0891" t="23611" r="19365" b="20518"/>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572000" y="5756564"/>
            <a:ext cx="3962400" cy="523220"/>
          </a:xfrm>
          <a:prstGeom prst="rect">
            <a:avLst/>
          </a:prstGeom>
          <a:noFill/>
        </p:spPr>
        <p:txBody>
          <a:bodyPr wrap="square" rtlCol="0">
            <a:spAutoFit/>
          </a:bodyPr>
          <a:lstStyle/>
          <a:p>
            <a:pPr algn="ctr"/>
            <a:r>
              <a:rPr lang="en-US" sz="2800" b="1" dirty="0">
                <a:solidFill>
                  <a:schemeClr val="bg1"/>
                </a:solidFill>
              </a:rPr>
              <a:t>Iowa Street (15%)</a:t>
            </a:r>
          </a:p>
        </p:txBody>
      </p:sp>
    </p:spTree>
    <p:extLst>
      <p:ext uri="{BB962C8B-B14F-4D97-AF65-F5344CB8AC3E}">
        <p14:creationId xmlns:p14="http://schemas.microsoft.com/office/powerpoint/2010/main" val="421950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lide(fromBottom)">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TotalTime>
  <Words>246</Words>
  <Application>Microsoft Office PowerPoint</Application>
  <PresentationFormat>On-screen Show (4:3)</PresentationFormat>
  <Paragraphs>26</Paragraphs>
  <Slides>23</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23</vt:i4>
      </vt:variant>
    </vt:vector>
  </HeadingPairs>
  <TitlesOfParts>
    <vt:vector size="26"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College Campus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srule</dc:creator>
  <cp:lastModifiedBy>Sean Rule</cp:lastModifiedBy>
  <cp:revision>41</cp:revision>
  <dcterms:created xsi:type="dcterms:W3CDTF">2010-08-18T20:37:06Z</dcterms:created>
  <dcterms:modified xsi:type="dcterms:W3CDTF">2021-09-29T16:41:35Z</dcterms:modified>
</cp:coreProperties>
</file>