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7" r:id="rId2"/>
    <p:sldId id="393" r:id="rId3"/>
    <p:sldId id="282" r:id="rId4"/>
    <p:sldId id="370" r:id="rId5"/>
    <p:sldId id="385" r:id="rId6"/>
    <p:sldId id="386" r:id="rId7"/>
    <p:sldId id="387" r:id="rId8"/>
    <p:sldId id="369" r:id="rId9"/>
    <p:sldId id="368" r:id="rId10"/>
    <p:sldId id="362" r:id="rId11"/>
    <p:sldId id="364" r:id="rId12"/>
    <p:sldId id="365" r:id="rId13"/>
    <p:sldId id="308" r:id="rId14"/>
    <p:sldId id="375" r:id="rId15"/>
    <p:sldId id="377" r:id="rId16"/>
    <p:sldId id="388" r:id="rId17"/>
    <p:sldId id="311" r:id="rId18"/>
    <p:sldId id="389" r:id="rId19"/>
    <p:sldId id="390" r:id="rId20"/>
    <p:sldId id="392" r:id="rId21"/>
    <p:sldId id="367" r:id="rId22"/>
    <p:sldId id="366" r:id="rId23"/>
    <p:sldId id="312" r:id="rId24"/>
    <p:sldId id="359" r:id="rId25"/>
    <p:sldId id="342" r:id="rId26"/>
    <p:sldId id="343" r:id="rId27"/>
    <p:sldId id="344" r:id="rId28"/>
    <p:sldId id="345" r:id="rId29"/>
    <p:sldId id="315" r:id="rId30"/>
    <p:sldId id="378" r:id="rId31"/>
    <p:sldId id="374" r:id="rId32"/>
    <p:sldId id="372" r:id="rId33"/>
    <p:sldId id="379" r:id="rId34"/>
    <p:sldId id="371" r:id="rId35"/>
    <p:sldId id="373" r:id="rId36"/>
    <p:sldId id="318" r:id="rId37"/>
    <p:sldId id="320" r:id="rId38"/>
    <p:sldId id="322" r:id="rId39"/>
    <p:sldId id="321" r:id="rId40"/>
    <p:sldId id="323" r:id="rId41"/>
    <p:sldId id="360" r:id="rId42"/>
    <p:sldId id="361" r:id="rId43"/>
    <p:sldId id="324" r:id="rId44"/>
    <p:sldId id="384" r:id="rId45"/>
    <p:sldId id="38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BD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>
      <p:cViewPr varScale="1">
        <p:scale>
          <a:sx n="114" d="100"/>
          <a:sy n="114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Cost of Tuition Analysis</a:t>
            </a:r>
          </a:p>
        </c:rich>
      </c:tx>
      <c:layout>
        <c:manualLayout>
          <c:xMode val="edge"/>
          <c:yMode val="edge"/>
          <c:x val="0.33924309991127888"/>
          <c:y val="1.3888888888888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51884364165341"/>
          <c:y val="0.10533370828646429"/>
          <c:w val="0.74532058866341633"/>
          <c:h val="0.79350503062117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tuition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8 credits</c:v>
                </c:pt>
                <c:pt idx="1">
                  <c:v>12 credits</c:v>
                </c:pt>
                <c:pt idx="2">
                  <c:v>16 credits</c:v>
                </c:pt>
                <c:pt idx="3">
                  <c:v>20 credits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528</c:v>
                </c:pt>
                <c:pt idx="1">
                  <c:v>792</c:v>
                </c:pt>
                <c:pt idx="2">
                  <c:v>1056</c:v>
                </c:pt>
                <c:pt idx="3">
                  <c:v>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4-468C-A161-42ECABE210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tuition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8 credits</c:v>
                </c:pt>
                <c:pt idx="1">
                  <c:v>12 credits</c:v>
                </c:pt>
                <c:pt idx="2">
                  <c:v>16 credits</c:v>
                </c:pt>
                <c:pt idx="3">
                  <c:v>20 credits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560</c:v>
                </c:pt>
                <c:pt idx="1">
                  <c:v>840</c:v>
                </c:pt>
                <c:pt idx="2">
                  <c:v>1120</c:v>
                </c:pt>
                <c:pt idx="3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4-468C-A161-42ECABE21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30656288"/>
        <c:axId val="130662816"/>
      </c:barChart>
      <c:catAx>
        <c:axId val="13065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0662816"/>
        <c:crosses val="autoZero"/>
        <c:auto val="1"/>
        <c:lblAlgn val="ctr"/>
        <c:lblOffset val="100"/>
        <c:noMultiLvlLbl val="0"/>
      </c:catAx>
      <c:valAx>
        <c:axId val="130662816"/>
        <c:scaling>
          <c:orientation val="minMax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 dirty="0"/>
                  <a:t>Tuition</a:t>
                </a:r>
              </a:p>
              <a:p>
                <a:pPr>
                  <a:defRPr sz="2400"/>
                </a:pPr>
                <a:r>
                  <a:rPr lang="en-US" sz="2400" dirty="0"/>
                  <a:t> ($)</a:t>
                </a:r>
              </a:p>
            </c:rich>
          </c:tx>
          <c:layout>
            <c:manualLayout>
              <c:xMode val="edge"/>
              <c:yMode val="edge"/>
              <c:x val="8.2568817280553191E-4"/>
              <c:y val="0.130235538739475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065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735922456105691"/>
          <c:y val="0.13082199952278689"/>
          <c:w val="0.32144806297383477"/>
          <c:h val="0.2376603966170894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211845-01BD-4E15-9E10-B874A9A82F50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B03D49-5F39-4B7C-9A94-D7BFC47C5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1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1A3E7-D37E-40D3-9EE8-A2D0BDD1317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77B1-80B4-4E05-8DAA-BB70B4E6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77B1-80B4-4E05-8DAA-BB70B4E63D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53B6-1D60-46DE-96BD-962784999B68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636E-90F8-4751-943F-5FA44C22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54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</a:pPr>
            <a:r>
              <a:rPr lang="en-US" sz="4000" b="1" dirty="0">
                <a:solidFill>
                  <a:srgbClr val="252626"/>
                </a:solidFill>
                <a:ea typeface="Times New Roman"/>
                <a:cs typeface="Times New Roman"/>
              </a:rPr>
              <a:t>“There are lies, 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r>
              <a:rPr lang="en-US" sz="4000" b="1" dirty="0">
                <a:solidFill>
                  <a:srgbClr val="252626"/>
                </a:solidFill>
                <a:ea typeface="Times New Roman"/>
                <a:cs typeface="Times New Roman"/>
              </a:rPr>
              <a:t>		there are damned lies, 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r>
              <a:rPr lang="en-US" sz="4000" b="1" dirty="0">
                <a:solidFill>
                  <a:srgbClr val="252626"/>
                </a:solidFill>
                <a:ea typeface="Times New Roman"/>
                <a:cs typeface="Times New Roman"/>
              </a:rPr>
              <a:t>					and there are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r">
              <a:lnSpc>
                <a:spcPts val="2040"/>
              </a:lnSpc>
            </a:pPr>
            <a:r>
              <a:rPr lang="en-US" sz="4000" b="1" dirty="0">
                <a:solidFill>
                  <a:srgbClr val="252626"/>
                </a:solidFill>
                <a:ea typeface="Times New Roman"/>
                <a:cs typeface="Times New Roman"/>
              </a:rPr>
              <a:t>“ </a:t>
            </a:r>
          </a:p>
        </p:txBody>
      </p:sp>
      <p:pic>
        <p:nvPicPr>
          <p:cNvPr id="1026" name="Picture 2" descr="http://thumbs.dreamstime.com/z/statistics-word-percentage-sign-sphere-ball-stats-to-illustrate-study-mathematical-probability-41493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 bwMode="auto">
          <a:xfrm>
            <a:off x="1219200" y="2362200"/>
            <a:ext cx="5410200" cy="32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0513ED-6B32-4223-A64D-4DF41E306BC1}"/>
              </a:ext>
            </a:extLst>
          </p:cNvPr>
          <p:cNvSpPr/>
          <p:nvPr/>
        </p:nvSpPr>
        <p:spPr>
          <a:xfrm>
            <a:off x="5768829" y="6019800"/>
            <a:ext cx="2415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52626"/>
                </a:solidFill>
                <a:ea typeface="Times New Roman"/>
                <a:cs typeface="Times New Roman"/>
              </a:rPr>
              <a:t>- Mark Twain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F1B5B-32B2-40A5-8B54-3249CDFC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596201"/>
            <a:ext cx="4191002" cy="2894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9E1D38-F723-4B2D-BA29-6D12F845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32" y="2596201"/>
            <a:ext cx="4241241" cy="29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694964-ECD4-4ED1-A8E8-B4AF3FF6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672704"/>
            <a:ext cx="5705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r="5200" b="27982"/>
          <a:stretch/>
        </p:blipFill>
        <p:spPr>
          <a:xfrm>
            <a:off x="7287282" y="1916317"/>
            <a:ext cx="1323318" cy="1295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C3986F-8285-4006-8BFB-55AF292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82" y="2564017"/>
            <a:ext cx="5715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753328"/>
            <a:ext cx="64008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  <a:cs typeface="Times New Roman"/>
              </a:rPr>
              <a:t>When making pie charts:</a:t>
            </a:r>
            <a:endParaRPr lang="en-US" sz="4000" b="1" dirty="0"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6576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meaningful!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mutually exclusive!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graph speaks for itself (clear fonts and sizes, crisp colors, good title and legend)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6002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DON’T!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Use 3 – D Pie Charts! (IMHO)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Use those “Breakout” slices! (I</a:t>
            </a:r>
            <a:r>
              <a:rPr lang="en-US" b="1" i="1" dirty="0"/>
              <a:t>A</a:t>
            </a:r>
            <a:r>
              <a:rPr lang="en-US" dirty="0"/>
              <a:t>HO)</a:t>
            </a:r>
          </a:p>
        </p:txBody>
      </p:sp>
    </p:spTree>
    <p:extLst>
      <p:ext uri="{BB962C8B-B14F-4D97-AF65-F5344CB8AC3E}">
        <p14:creationId xmlns:p14="http://schemas.microsoft.com/office/powerpoint/2010/main" val="318052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D1ADC-44D7-465C-A5D2-1E3E74F38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2A225-CEB6-412F-B36F-CBDC64B65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0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324E5-5325-4659-9721-BE0DA40A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5" y="2793661"/>
            <a:ext cx="4000090" cy="2760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68A9B-1255-4761-A2AD-D6F9691D3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47" y="2666856"/>
            <a:ext cx="4200505" cy="29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4A27D-255E-469E-8D19-D6C5ACA3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777479"/>
            <a:ext cx="5591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7A0F3-E6E1-4094-9507-D413829A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0829"/>
            <a:ext cx="4419600" cy="295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E7FA7-7A7A-413C-9042-9CB73DCD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170272"/>
            <a:ext cx="3958073" cy="27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9834F-6346-43D7-85B8-99E9024F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819400"/>
            <a:ext cx="5629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9318E-106D-44FC-8A72-FAE5FF439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>
          <a:xfrm>
            <a:off x="1219200" y="228599"/>
            <a:ext cx="6477000" cy="66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49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3E590-784A-4E9B-AC8D-6CA4894B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758429"/>
            <a:ext cx="5648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6035159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https://www.pollen.com/forecast/extended/pollen/97701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EFCA5-B290-4762-A4EE-F9D2F9FA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733800"/>
            <a:ext cx="832485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5D998-57F7-4B88-A2C1-103772C46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7" y="4840694"/>
            <a:ext cx="8124825" cy="7715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A9626-6A9B-4F38-B647-219EA67E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607606"/>
            <a:ext cx="83439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1" y="2743200"/>
            <a:ext cx="80295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238168"/>
            <a:ext cx="506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http://www.indexmundi.com/g/r.aspx?v=91</a:t>
            </a:r>
          </a:p>
        </p:txBody>
      </p:sp>
    </p:spTree>
    <p:extLst>
      <p:ext uri="{BB962C8B-B14F-4D97-AF65-F5344CB8AC3E}">
        <p14:creationId xmlns:p14="http://schemas.microsoft.com/office/powerpoint/2010/main" val="147023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667000"/>
            <a:ext cx="79819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63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CEE34-A808-4457-8D4E-58D25C27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752352"/>
            <a:ext cx="6438900" cy="29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D79FB-5F88-48B6-9F18-2CB080A1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76905"/>
            <a:ext cx="3857625" cy="21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2.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Bar Graphs (AKA, “Bar Charts”)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2766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meaningful!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mutually exclusive!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graph speaks for itself (clear fonts and sizes, crisp colors, good title, axes labeled if necessary)!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(</a:t>
            </a:r>
            <a:r>
              <a:rPr lang="en-US" i="1" dirty="0"/>
              <a:t>meh</a:t>
            </a:r>
            <a:r>
              <a:rPr lang="en-US" dirty="0"/>
              <a:t>) Make the bars touch!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276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DON’T!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LET YOUR Y – AXIS START AT SOMETHING OTHER THAN ZERO!!! (</a:t>
            </a:r>
            <a:r>
              <a:rPr lang="en-US" b="1" i="1" dirty="0"/>
              <a:t>why</a:t>
            </a:r>
            <a:r>
              <a:rPr lang="en-US" dirty="0"/>
              <a:t>?  Let’s take a look!)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400" y="2753328"/>
            <a:ext cx="6400800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  <a:cs typeface="Times New Roman"/>
              </a:rPr>
              <a:t>When making bar graphs:</a:t>
            </a:r>
            <a:endParaRPr lang="en-US" sz="4000" b="1" dirty="0">
              <a:ea typeface="Times New Roman"/>
              <a:cs typeface="Times New Roman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6019800" y="511135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0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533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2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45855" t="4167" r="35793" b="52924"/>
          <a:stretch>
            <a:fillRect/>
          </a:stretch>
        </p:blipFill>
        <p:spPr bwMode="auto">
          <a:xfrm rot="5400000">
            <a:off x="1877603" y="-636996"/>
            <a:ext cx="5160193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69291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Times New Roman" pitchFamily="18" charset="0"/>
              </a:rPr>
              <a:t>Anything </a:t>
            </a:r>
            <a:r>
              <a:rPr lang="en-US" sz="4000" b="1" i="1" dirty="0">
                <a:latin typeface="+mj-lt"/>
                <a:cs typeface="Times New Roman" pitchFamily="18" charset="0"/>
              </a:rPr>
              <a:t>wrong</a:t>
            </a:r>
            <a:r>
              <a:rPr lang="en-US" sz="4000" b="1" dirty="0">
                <a:latin typeface="+mj-lt"/>
                <a:cs typeface="Times New Roman" pitchFamily="18" charset="0"/>
              </a:rPr>
              <a:t> with this graph?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81000" y="533400"/>
          <a:ext cx="83057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688" y="4769584"/>
            <a:ext cx="1105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Always start this axis at zero!!!</a:t>
            </a:r>
          </a:p>
        </p:txBody>
      </p:sp>
    </p:spTree>
    <p:extLst>
      <p:ext uri="{BB962C8B-B14F-4D97-AF65-F5344CB8AC3E}">
        <p14:creationId xmlns:p14="http://schemas.microsoft.com/office/powerpoint/2010/main" val="19504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45EF8-F19E-4FED-84E3-2C3B991C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805699"/>
            <a:ext cx="84296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1066800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</a:pPr>
            <a:r>
              <a:rPr lang="en-US" sz="4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“statistics?”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ea typeface="Times New Roman"/>
              <a:cs typeface="Times New Roman"/>
            </a:endParaRPr>
          </a:p>
        </p:txBody>
      </p:sp>
      <p:pic>
        <p:nvPicPr>
          <p:cNvPr id="2050" name="Picture 2" descr="http://ichef.bbci.co.uk/news/660/cpsprodpb/17A21/production/_85310869_8531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824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5050743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</a:pPr>
            <a:r>
              <a:rPr lang="en-US" sz="9600" b="1" dirty="0">
                <a:solidFill>
                  <a:srgbClr val="FF0000"/>
                </a:solidFill>
                <a:ea typeface="Times New Roman"/>
                <a:cs typeface="Times New Roman"/>
              </a:rPr>
              <a:t>i</a:t>
            </a:r>
            <a:r>
              <a:rPr lang="en-US" sz="9600" b="1" dirty="0">
                <a:solidFill>
                  <a:srgbClr val="00B0F0"/>
                </a:solidFill>
                <a:ea typeface="Times New Roman"/>
                <a:cs typeface="Times New Roman"/>
              </a:rPr>
              <a:t>t </a:t>
            </a:r>
            <a:r>
              <a:rPr lang="en-US" sz="9600" b="1" dirty="0">
                <a:solidFill>
                  <a:srgbClr val="00B050"/>
                </a:solidFill>
                <a:ea typeface="Times New Roman"/>
                <a:cs typeface="Times New Roman"/>
              </a:rPr>
              <a:t>u</a:t>
            </a:r>
            <a:r>
              <a:rPr lang="en-US" sz="9600" b="1" dirty="0">
                <a:solidFill>
                  <a:srgbClr val="CCFF33"/>
                </a:solidFill>
                <a:ea typeface="Times New Roman"/>
                <a:cs typeface="Times New Roman"/>
              </a:rPr>
              <a:t>p</a:t>
            </a:r>
            <a:r>
              <a:rPr lang="en-US" sz="9600" b="1" dirty="0">
                <a:solidFill>
                  <a:srgbClr val="00B0F0"/>
                </a:solidFill>
                <a:ea typeface="Times New Roman"/>
                <a:cs typeface="Times New Roman"/>
              </a:rPr>
              <a:t>!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6000520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  <a:cs typeface="Times New Roman"/>
              </a:rPr>
              <a:t>Let’s brainstorm…</a:t>
            </a:r>
          </a:p>
          <a:p>
            <a:pPr>
              <a:lnSpc>
                <a:spcPts val="2040"/>
              </a:lnSpc>
            </a:pPr>
            <a:endParaRPr lang="en-US" sz="4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>
              <a:lnSpc>
                <a:spcPts val="2040"/>
              </a:lnSpc>
            </a:pPr>
            <a:endParaRPr lang="en-US" sz="4000" b="1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48491"/>
            <a:ext cx="821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https://www.cocc.edu/departments/institutional-effectiveness/enrollment-reports/historical-enrollment.aspx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778853"/>
            <a:ext cx="8715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448491"/>
            <a:ext cx="821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https://www.cocc.edu/departments/institutional-effectiveness/enrollment-reports/historical-enrollment.aspx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784601"/>
            <a:ext cx="87725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0AD14-A79C-4D07-9BC7-799897CA8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7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73873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0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2819400"/>
            <a:ext cx="8786812" cy="36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0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895600"/>
            <a:ext cx="8505825" cy="3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40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3.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Line Graphs (often Time - Series) </a:t>
            </a: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2766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meaningful!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categories are mutually exclusive!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Make sure your graph speaks for itself (clear fonts and sizes, crisp colors, good title, axes labeled if necessary)!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Be careful with multiple vertical- axes!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276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DON’T!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LET YOUR Y – AXIS START AT SOMETHING OTHER THAN ZERO!!! (</a:t>
            </a:r>
            <a:r>
              <a:rPr lang="en-US" b="1" i="1" dirty="0"/>
              <a:t>why</a:t>
            </a:r>
            <a:r>
              <a:rPr lang="en-US" dirty="0"/>
              <a:t>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Ignore the Margin Of ERROR!!!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9205" y="5677915"/>
            <a:ext cx="4267200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  <a:cs typeface="Times New Roman"/>
              </a:rPr>
              <a:t>Huh?</a:t>
            </a:r>
            <a:endParaRPr lang="en-US" sz="4000" b="1" dirty="0"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2753328"/>
            <a:ext cx="64008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  <a:cs typeface="Times New Roman"/>
              </a:rPr>
              <a:t>When making line graphs:</a:t>
            </a:r>
            <a:endParaRPr lang="en-US" sz="40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3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228600"/>
            <a:ext cx="64293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2" y="3048000"/>
            <a:ext cx="57626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172200"/>
            <a:ext cx="8382000" cy="44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800" b="1" i="1" dirty="0">
                <a:ea typeface="Times New Roman"/>
                <a:cs typeface="Times New Roman"/>
              </a:rPr>
              <a:t>Please find this report online!!!</a:t>
            </a:r>
            <a:endParaRPr lang="en-US" sz="48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3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228600"/>
            <a:ext cx="64293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10000"/>
            <a:ext cx="8382000" cy="44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4800" b="1" i="1" dirty="0">
                <a:ea typeface="Times New Roman"/>
                <a:cs typeface="Times New Roman"/>
              </a:rPr>
              <a:t>Any issues with the data?  </a:t>
            </a:r>
            <a:endParaRPr lang="en-US" sz="4800" b="1" dirty="0">
              <a:ea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724" y="4775812"/>
            <a:ext cx="597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you’re interested:  http://stateofobesity.org/adult-obesity/</a:t>
            </a:r>
          </a:p>
        </p:txBody>
      </p:sp>
    </p:spTree>
    <p:extLst>
      <p:ext uri="{BB962C8B-B14F-4D97-AF65-F5344CB8AC3E}">
        <p14:creationId xmlns:p14="http://schemas.microsoft.com/office/powerpoint/2010/main" val="3271194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57425"/>
            <a:ext cx="57626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/>
          <a:stretch/>
        </p:blipFill>
        <p:spPr bwMode="auto">
          <a:xfrm>
            <a:off x="1666875" y="152400"/>
            <a:ext cx="5810250" cy="18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442387"/>
            <a:ext cx="8382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b="1" kern="0" dirty="0">
                <a:ea typeface="Times New Roman"/>
                <a:cs typeface="Times New Roman"/>
              </a:rPr>
              <a:t>Let’s check the rest of those MOE’s…</a:t>
            </a:r>
          </a:p>
        </p:txBody>
      </p:sp>
    </p:spTree>
    <p:extLst>
      <p:ext uri="{BB962C8B-B14F-4D97-AF65-F5344CB8AC3E}">
        <p14:creationId xmlns:p14="http://schemas.microsoft.com/office/powerpoint/2010/main" val="38989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A9B6A5-D76A-49D8-B26C-DF15DDFDC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59781"/>
              </p:ext>
            </p:extLst>
          </p:nvPr>
        </p:nvGraphicFramePr>
        <p:xfrm>
          <a:off x="838200" y="3140075"/>
          <a:ext cx="7848600" cy="1307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09506423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423094866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3533444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8226057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34210236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95635845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1411569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6187618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95155274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78624596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30675745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59433585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64446986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38056809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693723985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6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effectLst/>
                          <a:latin typeface="+mn-lt"/>
                        </a:rPr>
                        <a:t>7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ctr"/>
                </a:tc>
                <a:extLst>
                  <a:ext uri="{0D108BD9-81ED-4DB2-BD59-A6C34878D82A}">
                    <a16:rowId xmlns:a16="http://schemas.microsoft.com/office/drawing/2014/main" val="2578463994"/>
                  </a:ext>
                </a:extLst>
              </a:tr>
              <a:tr h="156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8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5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291009380"/>
                  </a:ext>
                </a:extLst>
              </a:tr>
              <a:tr h="156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6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8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8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>
                          <a:effectLst/>
                          <a:latin typeface="+mn-lt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32127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74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2132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846" y="5791200"/>
            <a:ext cx="8382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b="1" kern="0" dirty="0">
                <a:ea typeface="Times New Roman"/>
                <a:cs typeface="Times New Roman"/>
              </a:rPr>
              <a:t>Now let’s USE those MOEs…</a:t>
            </a:r>
          </a:p>
        </p:txBody>
      </p:sp>
    </p:spTree>
    <p:extLst>
      <p:ext uri="{BB962C8B-B14F-4D97-AF65-F5344CB8AC3E}">
        <p14:creationId xmlns:p14="http://schemas.microsoft.com/office/powerpoint/2010/main" val="22271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681037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18167"/>
            <a:ext cx="6667500" cy="32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5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86050"/>
            <a:ext cx="6705600" cy="205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"/>
            <a:ext cx="6810375" cy="2457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69" y="4953000"/>
            <a:ext cx="6779823" cy="1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5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Statisticians want to know measures of populations they’re studying.  These measures are called</a:t>
            </a:r>
            <a:r>
              <a:rPr lang="en-US" b="1" u="sng" dirty="0"/>
              <a:t> parameters.  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271D4C-91BE-4064-8A2A-F2FDDCA5E1B4}"/>
              </a:ext>
            </a:extLst>
          </p:cNvPr>
          <p:cNvSpPr txBox="1">
            <a:spLocks/>
          </p:cNvSpPr>
          <p:nvPr/>
        </p:nvSpPr>
        <p:spPr>
          <a:xfrm>
            <a:off x="5334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Unfortunately, the only way to get the value of a parameter is to do a </a:t>
            </a:r>
            <a:r>
              <a:rPr lang="en-US" sz="4000" b="1" u="sng" dirty="0"/>
              <a:t>census </a:t>
            </a:r>
            <a:r>
              <a:rPr lang="en-US" sz="4000" dirty="0"/>
              <a:t>(“count or measure everyone”).</a:t>
            </a:r>
          </a:p>
        </p:txBody>
      </p:sp>
    </p:spTree>
    <p:extLst>
      <p:ext uri="{BB962C8B-B14F-4D97-AF65-F5344CB8AC3E}">
        <p14:creationId xmlns:p14="http://schemas.microsoft.com/office/powerpoint/2010/main" val="310372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 instead, statisticians do a </a:t>
            </a:r>
            <a:r>
              <a:rPr lang="en-US" b="1" u="sng" dirty="0"/>
              <a:t>random sample</a:t>
            </a:r>
            <a:r>
              <a:rPr lang="en-US" dirty="0"/>
              <a:t> of the </a:t>
            </a:r>
            <a:r>
              <a:rPr lang="en-US" b="1" u="sng" dirty="0"/>
              <a:t>population</a:t>
            </a:r>
            <a:r>
              <a:rPr lang="en-US" dirty="0"/>
              <a:t>.  From that sample, they arrive at </a:t>
            </a:r>
            <a:r>
              <a:rPr lang="en-US" b="1" u="sng" dirty="0"/>
              <a:t>statistics</a:t>
            </a:r>
            <a:r>
              <a:rPr lang="en-US" dirty="0"/>
              <a:t>.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348FCB-9618-4847-9238-AF119AC08587}"/>
              </a:ext>
            </a:extLst>
          </p:cNvPr>
          <p:cNvSpPr txBox="1">
            <a:spLocks/>
          </p:cNvSpPr>
          <p:nvPr/>
        </p:nvSpPr>
        <p:spPr>
          <a:xfrm>
            <a:off x="4572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 average, the statistic’s value will be close to the parameter.  </a:t>
            </a:r>
          </a:p>
          <a:p>
            <a:endParaRPr lang="en-US" sz="4000" dirty="0"/>
          </a:p>
          <a:p>
            <a:r>
              <a:rPr lang="en-US" sz="4000" dirty="0"/>
              <a:t>But what does “close” mean?  </a:t>
            </a:r>
          </a:p>
        </p:txBody>
      </p:sp>
    </p:spTree>
    <p:extLst>
      <p:ext uri="{BB962C8B-B14F-4D97-AF65-F5344CB8AC3E}">
        <p14:creationId xmlns:p14="http://schemas.microsoft.com/office/powerpoint/2010/main" val="1420821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5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Margins of Error (MOEs) must be added (and subtracted) to/from any </a:t>
            </a:r>
            <a:r>
              <a:rPr lang="en-US" b="1" u="sng" dirty="0"/>
              <a:t>sample statistic </a:t>
            </a:r>
            <a:r>
              <a:rPr lang="en-US" dirty="0"/>
              <a:t>to help alleviate </a:t>
            </a:r>
            <a:r>
              <a:rPr lang="en-US" b="1" u="sng" dirty="0"/>
              <a:t>sampling error</a:t>
            </a:r>
            <a:r>
              <a:rPr lang="en-US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495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Let’s do an in – class quiz!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43BBB9-BC6D-477A-AAC0-BE25645B9413}"/>
              </a:ext>
            </a:extLst>
          </p:cNvPr>
          <p:cNvSpPr txBox="1">
            <a:spLocks/>
          </p:cNvSpPr>
          <p:nvPr/>
        </p:nvSpPr>
        <p:spPr>
          <a:xfrm>
            <a:off x="57415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 average, it’ll be off by no more than a </a:t>
            </a:r>
            <a:r>
              <a:rPr lang="en-US" b="1" u="sng" dirty="0"/>
              <a:t>margin of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6787"/>
              </p:ext>
            </p:extLst>
          </p:nvPr>
        </p:nvGraphicFramePr>
        <p:xfrm>
          <a:off x="944099" y="1828800"/>
          <a:ext cx="7505700" cy="412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612154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6555000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17051256"/>
                    </a:ext>
                  </a:extLst>
                </a:gridCol>
              </a:tblGrid>
              <a:tr h="66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Number of Quizzes Left To Do!  (F21)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effectLst/>
                          <a:latin typeface="+mn-lt"/>
                        </a:rPr>
                        <a:t>% 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0458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08401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74746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248828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9818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9872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74379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49736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12175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09384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93131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0652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9260" y="6324600"/>
            <a:ext cx="465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What’s the </a:t>
            </a:r>
            <a:r>
              <a:rPr lang="en-US" b="1" i="1" u="sng" dirty="0"/>
              <a:t>modal</a:t>
            </a:r>
            <a:r>
              <a:rPr lang="en-US" i="1" dirty="0"/>
              <a:t> number of quizzes left to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20716"/>
              </p:ext>
            </p:extLst>
          </p:nvPr>
        </p:nvGraphicFramePr>
        <p:xfrm>
          <a:off x="944099" y="1828800"/>
          <a:ext cx="7505700" cy="412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612154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6555000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17051256"/>
                    </a:ext>
                  </a:extLst>
                </a:gridCol>
              </a:tblGrid>
              <a:tr h="66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Number of Quizzes Left To Do!  (F21)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effectLst/>
                          <a:latin typeface="+mn-lt"/>
                        </a:rPr>
                        <a:t>% 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0458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08401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74746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248828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9818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9872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74379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49736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12175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09384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93131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0652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9260" y="6324600"/>
            <a:ext cx="478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What’s the </a:t>
            </a:r>
            <a:r>
              <a:rPr lang="en-US" b="1" i="1" u="sng" dirty="0"/>
              <a:t>median</a:t>
            </a:r>
            <a:r>
              <a:rPr lang="en-US" i="1" dirty="0"/>
              <a:t> number of quizzes left to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21660"/>
              </p:ext>
            </p:extLst>
          </p:nvPr>
        </p:nvGraphicFramePr>
        <p:xfrm>
          <a:off x="944099" y="1828800"/>
          <a:ext cx="7505700" cy="412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612154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6555000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17051256"/>
                    </a:ext>
                  </a:extLst>
                </a:gridCol>
              </a:tblGrid>
              <a:tr h="66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Number of Quizzes Left To Do!  (F21)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effectLst/>
                          <a:latin typeface="+mn-lt"/>
                        </a:rPr>
                        <a:t>% 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0458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08401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74746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248828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9818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9872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74379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49736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12175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09384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93131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0652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9260" y="6324600"/>
            <a:ext cx="484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What’s the </a:t>
            </a:r>
            <a:r>
              <a:rPr lang="en-US" b="1" i="1" u="sng" dirty="0"/>
              <a:t>average</a:t>
            </a:r>
            <a:r>
              <a:rPr lang="en-US" i="1" dirty="0"/>
              <a:t> number of quizzes left to do?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72595"/>
              </p:ext>
            </p:extLst>
          </p:nvPr>
        </p:nvGraphicFramePr>
        <p:xfrm>
          <a:off x="944099" y="1828800"/>
          <a:ext cx="7505700" cy="412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612154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655500025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117051256"/>
                    </a:ext>
                  </a:extLst>
                </a:gridCol>
              </a:tblGrid>
              <a:tr h="667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Number of Quizzes Left To Do!  (F21)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effectLst/>
                          <a:latin typeface="+mn-lt"/>
                        </a:rPr>
                        <a:t>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effectLst/>
                          <a:latin typeface="+mn-lt"/>
                        </a:rPr>
                        <a:t>% freq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0458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08401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747462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248828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9818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9872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74379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497360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12175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909384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931313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  <a:latin typeface="+mj-lt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00652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8846" y="6324600"/>
            <a:ext cx="815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How many total quizzes still need to be turned in for everyone to get their 10 done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64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33400"/>
            <a:ext cx="8229600" cy="167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What are some ways </a:t>
            </a: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60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r>
              <a:rPr lang="en-US" sz="6000" b="1" dirty="0">
                <a:solidFill>
                  <a:srgbClr val="252626"/>
                </a:solidFill>
                <a:ea typeface="Times New Roman"/>
                <a:cs typeface="Times New Roman"/>
              </a:rPr>
              <a:t>to display statistics?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3600" b="1" dirty="0">
                <a:solidFill>
                  <a:srgbClr val="252626"/>
                </a:solidFill>
                <a:ea typeface="Times New Roman"/>
                <a:cs typeface="Times New Roman"/>
              </a:rPr>
              <a:t>1. </a:t>
            </a:r>
            <a:r>
              <a:rPr lang="en-US" sz="3600" b="1" u="sng" dirty="0">
                <a:solidFill>
                  <a:srgbClr val="252626"/>
                </a:solidFill>
                <a:ea typeface="Times New Roman"/>
                <a:cs typeface="Times New Roman"/>
              </a:rPr>
              <a:t>Pie Charts</a:t>
            </a:r>
          </a:p>
          <a:p>
            <a:pPr algn="ctr">
              <a:lnSpc>
                <a:spcPts val="2040"/>
              </a:lnSpc>
            </a:pPr>
            <a:endParaRPr lang="en-US" sz="3200" b="1" dirty="0">
              <a:solidFill>
                <a:srgbClr val="252626"/>
              </a:solidFill>
              <a:ea typeface="Times New Roman"/>
              <a:cs typeface="Times New Roman"/>
            </a:endParaRPr>
          </a:p>
          <a:p>
            <a:pPr algn="ctr">
              <a:lnSpc>
                <a:spcPts val="2040"/>
              </a:lnSpc>
            </a:pPr>
            <a:endParaRPr lang="en-US" sz="3200" b="1" dirty="0">
              <a:ea typeface="Times New Roman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1A863-2A20-42B5-9535-2247DE38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91754"/>
            <a:ext cx="56673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0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1217</Words>
  <Application>Microsoft Office PowerPoint</Application>
  <PresentationFormat>On-screen Show (4:3)</PresentationFormat>
  <Paragraphs>412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Statisticians want to know measures of populations they’re studying.  These measures are called parameters.  </vt:lpstr>
      <vt:lpstr>So instead, statisticians do a random sample of the population.  From that sample, they arrive at statistics.    </vt:lpstr>
      <vt:lpstr>Margins of Error (MOEs) must be added (and subtracted) to/from any sample statistic to help alleviate sampling error.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srule</dc:creator>
  <cp:lastModifiedBy>Sean Rule</cp:lastModifiedBy>
  <cp:revision>195</cp:revision>
  <dcterms:created xsi:type="dcterms:W3CDTF">2009-12-08T18:23:03Z</dcterms:created>
  <dcterms:modified xsi:type="dcterms:W3CDTF">2021-11-08T19:33:40Z</dcterms:modified>
</cp:coreProperties>
</file>