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72" r:id="rId3"/>
    <p:sldId id="271" r:id="rId4"/>
    <p:sldId id="273" r:id="rId5"/>
    <p:sldId id="274" r:id="rId6"/>
    <p:sldId id="275" r:id="rId7"/>
    <p:sldId id="280" r:id="rId8"/>
    <p:sldId id="276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00"/>
    <a:srgbClr val="002E00"/>
    <a:srgbClr val="006600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2590774" cy="523220"/>
          </a:xfrm>
          <a:prstGeom prst="rect">
            <a:avLst/>
          </a:prstGeom>
          <a:noFill/>
        </p:spPr>
        <p:txBody>
          <a:bodyPr vert="horz" wrap="non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Incandescent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3186" y="-76200"/>
            <a:ext cx="2530821" cy="1384995"/>
          </a:xfrm>
          <a:prstGeom prst="rect">
            <a:avLst/>
          </a:prstGeom>
          <a:noFill/>
        </p:spPr>
        <p:txBody>
          <a:bodyPr vert="horz" wrap="non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Compact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 Fluorescent 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(CFL)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6912" y="0"/>
            <a:ext cx="2972288" cy="95410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Light Emitting </a:t>
            </a:r>
          </a:p>
          <a:p>
            <a:pPr algn="ctr"/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Diode (LED)</a:t>
            </a:r>
          </a:p>
        </p:txBody>
      </p:sp>
    </p:spTree>
    <p:extLst>
      <p:ext uri="{BB962C8B-B14F-4D97-AF65-F5344CB8AC3E}">
        <p14:creationId xmlns:p14="http://schemas.microsoft.com/office/powerpoint/2010/main" val="148673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hybridcars.com/wp-content/uploads/2012/12/2012_ford_escape/2012-Ford-Escape-Hybrid-Front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14"/>
            <a:ext cx="9144000" cy="582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1" y="228600"/>
            <a:ext cx="8763000" cy="584775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b="1" u="sng" dirty="0" smtClean="0">
                <a:latin typeface="Cooper Black" pitchFamily="18" charset="0"/>
              </a:rPr>
              <a:t>Other </a:t>
            </a:r>
            <a:r>
              <a:rPr lang="en-US" sz="3200" b="1" u="sng" dirty="0" smtClean="0">
                <a:latin typeface="Cooper Black" pitchFamily="18" charset="0"/>
              </a:rPr>
              <a:t>things</a:t>
            </a:r>
            <a:r>
              <a:rPr lang="en-US" sz="2800" b="1" u="sng" dirty="0" smtClean="0">
                <a:latin typeface="Cooper Black" pitchFamily="18" charset="0"/>
              </a:rPr>
              <a:t> to consider</a:t>
            </a:r>
            <a:r>
              <a:rPr lang="en-US" sz="2800" b="1" dirty="0" smtClean="0">
                <a:latin typeface="Cooper Black" pitchFamily="18" charset="0"/>
              </a:rPr>
              <a:t>!</a:t>
            </a:r>
            <a:endParaRPr lang="en-US" sz="2000" b="1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1143000"/>
            <a:ext cx="8763000" cy="4708981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oper Black" pitchFamily="18" charset="0"/>
              </a:rPr>
              <a:t>Some insurances (ex., Farmer’s, Traveler’s) give discounts for hybrid vehicles.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 smtClean="0">
              <a:latin typeface="Cooper Black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>
                <a:latin typeface="Cooper Black" pitchFamily="18" charset="0"/>
              </a:rPr>
              <a:t>Some insurances also give hybrid owners “Safe driver” status!  Why?  Who knows. 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 smtClean="0">
              <a:latin typeface="Cooper Black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oper Black" pitchFamily="18" charset="0"/>
              </a:rPr>
              <a:t>What if the batteries run out?  Not </a:t>
            </a:r>
            <a:r>
              <a:rPr lang="en-US" sz="2800" dirty="0">
                <a:latin typeface="Cooper Black" pitchFamily="18" charset="0"/>
              </a:rPr>
              <a:t>to worry: </a:t>
            </a:r>
            <a:r>
              <a:rPr lang="en-US" sz="2800" u="sng" dirty="0">
                <a:solidFill>
                  <a:srgbClr val="00B0F0"/>
                </a:solidFill>
                <a:latin typeface="Cooper Black" pitchFamily="18" charset="0"/>
              </a:rPr>
              <a:t>https://www.edmunds.com/fuel-economy/the-real-costs-of-owning-a-hybrid.html  </a:t>
            </a:r>
            <a:r>
              <a:rPr lang="en-US" sz="2800" u="sng" dirty="0" smtClean="0">
                <a:solidFill>
                  <a:srgbClr val="00B0F0"/>
                </a:solidFill>
                <a:latin typeface="Cooper Black" pitchFamily="18" charset="0"/>
              </a:rPr>
              <a:t> 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000" b="1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04710" y="228600"/>
            <a:ext cx="2073901" cy="523220"/>
          </a:xfrm>
          <a:prstGeom prst="rect">
            <a:avLst/>
          </a:prstGeom>
          <a:noFill/>
        </p:spPr>
        <p:txBody>
          <a:bodyPr vert="horz" wrap="non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$0.50 each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4110" y="228600"/>
            <a:ext cx="1533690" cy="523220"/>
          </a:xfrm>
          <a:prstGeom prst="rect">
            <a:avLst/>
          </a:prstGeom>
          <a:noFill/>
        </p:spPr>
        <p:txBody>
          <a:bodyPr vert="horz" wrap="non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$3 each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72110" y="238780"/>
            <a:ext cx="1533690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$5 each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762000"/>
            <a:ext cx="4827284" cy="338554"/>
          </a:xfrm>
          <a:prstGeom prst="rect">
            <a:avLst/>
          </a:prstGeom>
          <a:noFill/>
        </p:spPr>
        <p:txBody>
          <a:bodyPr vert="horz" wrap="non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r>
              <a:rPr lang="en-US" sz="16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ooper Black" pitchFamily="18" charset="0"/>
              </a:rPr>
              <a:t>(60 Watt or equivalent – per 1000bulbs.com)</a:t>
            </a:r>
            <a:endParaRPr lang="en-US" sz="1600" b="1" dirty="0">
              <a:solidFill>
                <a:schemeClr val="bg1">
                  <a:lumMod val="65000"/>
                  <a:lumOff val="3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54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228600"/>
            <a:ext cx="1980029" cy="523220"/>
          </a:xfrm>
          <a:prstGeom prst="rect">
            <a:avLst/>
          </a:prstGeom>
          <a:noFill/>
        </p:spPr>
        <p:txBody>
          <a:bodyPr vert="horz" wrap="non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$0.006/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hr</a:t>
            </a:r>
            <a:endParaRPr lang="en-US" sz="2800" b="1" dirty="0">
              <a:solidFill>
                <a:schemeClr val="bg1">
                  <a:lumMod val="85000"/>
                  <a:lumOff val="1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99761" y="228600"/>
            <a:ext cx="2182392" cy="523220"/>
          </a:xfrm>
          <a:prstGeom prst="rect">
            <a:avLst/>
          </a:prstGeom>
          <a:noFill/>
        </p:spPr>
        <p:txBody>
          <a:bodyPr vert="horz" wrap="non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$0.0014/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hr</a:t>
            </a:r>
            <a:endParaRPr lang="en-US" sz="2800" b="1" dirty="0" smtClean="0">
              <a:solidFill>
                <a:schemeClr val="bg1">
                  <a:lumMod val="85000"/>
                  <a:lumOff val="1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4551" y="238780"/>
            <a:ext cx="1968808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$0.001/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hr</a:t>
            </a:r>
            <a:endParaRPr lang="en-US" sz="2800" b="1" dirty="0" smtClean="0">
              <a:solidFill>
                <a:schemeClr val="bg1">
                  <a:lumMod val="85000"/>
                  <a:lumOff val="1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5754" y="762000"/>
            <a:ext cx="4652492" cy="338554"/>
          </a:xfrm>
          <a:prstGeom prst="rect">
            <a:avLst/>
          </a:prstGeom>
          <a:noFill/>
        </p:spPr>
        <p:txBody>
          <a:bodyPr vert="horz" wrap="non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r>
              <a:rPr lang="en-US" sz="16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ooper Black" pitchFamily="18" charset="0"/>
              </a:rPr>
              <a:t>(2015 Bend power rates over 25,000 hours)</a:t>
            </a:r>
            <a:endParaRPr lang="en-US" sz="1600" b="1" dirty="0">
              <a:solidFill>
                <a:schemeClr val="bg1">
                  <a:lumMod val="65000"/>
                  <a:lumOff val="3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1" y="228600"/>
            <a:ext cx="8763000" cy="830997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What’s the better buy based on total cost?</a:t>
            </a:r>
          </a:p>
          <a:p>
            <a:pPr algn="ctr"/>
            <a:r>
              <a:rPr lang="en-US" sz="20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Cooper Black" pitchFamily="18" charset="0"/>
              </a:rPr>
              <a:t>(purchase price and power used)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  <a:latin typeface="Cooper Black" pitchFamily="18" charset="0"/>
            </a:endParaRPr>
          </a:p>
        </p:txBody>
      </p:sp>
      <p:pic>
        <p:nvPicPr>
          <p:cNvPr id="7170" name="Picture 2" descr="https://upload.wikimedia.org/wikipedia/commons/thumb/8/86/Microsoft_Excel_2013_logo.svg/2000px-Microsoft_Excel_2013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486400"/>
            <a:ext cx="1106850" cy="108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95518" y="5619983"/>
            <a:ext cx="1905000" cy="954107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b="1" dirty="0" smtClean="0">
                <a:solidFill>
                  <a:srgbClr val="004C00"/>
                </a:solidFill>
                <a:latin typeface="Cooper Black" pitchFamily="18" charset="0"/>
              </a:rPr>
              <a:t>A gift for you…</a:t>
            </a:r>
            <a:endParaRPr lang="en-US" sz="2000" b="1" dirty="0">
              <a:solidFill>
                <a:srgbClr val="004C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2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1" y="228600"/>
            <a:ext cx="8763000" cy="584775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Other </a:t>
            </a:r>
            <a:r>
              <a:rPr lang="en-US" sz="3200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things</a:t>
            </a:r>
            <a:r>
              <a:rPr lang="en-US" sz="2800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 to consider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!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7000" contrast="-6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1" y="228600"/>
            <a:ext cx="8763000" cy="584775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Other </a:t>
            </a:r>
            <a:r>
              <a:rPr lang="en-US" sz="3200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things</a:t>
            </a:r>
            <a:r>
              <a:rPr lang="en-US" sz="2800" b="1" u="sng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 to consider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!</a:t>
            </a:r>
            <a:endParaRPr lang="en-US" sz="2000" b="1" dirty="0">
              <a:solidFill>
                <a:schemeClr val="bg1">
                  <a:lumMod val="65000"/>
                  <a:lumOff val="3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763000" cy="1631216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Lifespan</a:t>
            </a:r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 of bulbs!  </a:t>
            </a:r>
          </a:p>
          <a:p>
            <a:pPr marL="800100" lvl="1" indent="-342900" algn="ctr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INC ~1200 hours</a:t>
            </a:r>
          </a:p>
          <a:p>
            <a:pPr marL="800100" lvl="1" indent="-342900" algn="ctr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CFL: ~8000 hours</a:t>
            </a:r>
          </a:p>
          <a:p>
            <a:pPr marL="800100" lvl="1" indent="-342900" algn="ctr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LED ~50,000 hours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895600"/>
            <a:ext cx="8763000" cy="523220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Hg, </a:t>
            </a:r>
            <a:r>
              <a:rPr lang="en-US" sz="28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Pb</a:t>
            </a: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, Ni</a:t>
            </a:r>
            <a:r>
              <a:rPr lang="en-US" sz="2800" b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, Cu… 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743980"/>
            <a:ext cx="8763000" cy="523220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oper Black" pitchFamily="18" charset="0"/>
              </a:rPr>
              <a:t>Price over time</a:t>
            </a:r>
            <a:endParaRPr lang="en-US" sz="2400" b="1" dirty="0">
              <a:solidFill>
                <a:schemeClr val="bg1">
                  <a:lumMod val="85000"/>
                  <a:lumOff val="1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7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04800"/>
            <a:ext cx="7162800" cy="48151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56388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https://www.nytimes.com/interactive/2019/03/08/climate/light-bulb-efficiency.html</a:t>
            </a:r>
          </a:p>
        </p:txBody>
      </p:sp>
    </p:spTree>
    <p:extLst>
      <p:ext uri="{BB962C8B-B14F-4D97-AF65-F5344CB8AC3E}">
        <p14:creationId xmlns:p14="http://schemas.microsoft.com/office/powerpoint/2010/main" val="248587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hybridcars.com/wp-content/uploads/2012/12/2012_ford_escape/2012-Ford-Escape-Hybrid-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14"/>
            <a:ext cx="9144000" cy="582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6096000"/>
            <a:ext cx="8763000" cy="523220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b="1" dirty="0" smtClean="0">
                <a:latin typeface="Cooper Black" pitchFamily="18" charset="0"/>
              </a:rPr>
              <a:t>Time to go used car </a:t>
            </a:r>
            <a:r>
              <a:rPr lang="en-US" sz="2800" dirty="0" smtClean="0">
                <a:latin typeface="Cooper Black" pitchFamily="18" charset="0"/>
              </a:rPr>
              <a:t>shopping</a:t>
            </a:r>
            <a:r>
              <a:rPr lang="en-US" sz="2800" b="1" dirty="0" smtClean="0">
                <a:latin typeface="Cooper Black" pitchFamily="18" charset="0"/>
              </a:rPr>
              <a:t>!</a:t>
            </a:r>
            <a:endParaRPr lang="en-US" sz="2000" b="1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02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hybridcars.com/wp-content/uploads/2012/12/2012_ford_escape/2012-Ford-Escape-Hybrid-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14"/>
            <a:ext cx="3733800" cy="238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10988" y="223132"/>
            <a:ext cx="5029200" cy="1384995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b="1" dirty="0" smtClean="0">
                <a:latin typeface="Cooper Black" pitchFamily="18" charset="0"/>
              </a:rPr>
              <a:t>2012 Ford Escape…Kelley’s Blue Book Facts and figures:</a:t>
            </a:r>
            <a:endParaRPr lang="en-US" sz="2000" b="1" dirty="0">
              <a:latin typeface="Cooper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046" y="3255403"/>
            <a:ext cx="7620000" cy="523220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u="sng" dirty="0" smtClean="0">
                <a:latin typeface="Cooper Black" pitchFamily="18" charset="0"/>
              </a:rPr>
              <a:t>XLS (V-6) option</a:t>
            </a:r>
            <a:r>
              <a:rPr lang="en-US" sz="2800" dirty="0" smtClean="0">
                <a:latin typeface="Cooper Black" pitchFamily="18" charset="0"/>
              </a:rPr>
              <a:t>: $13322, 23 MPG (city)</a:t>
            </a:r>
            <a:endParaRPr lang="en-US" sz="2000" dirty="0"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038600"/>
            <a:ext cx="7620000" cy="523220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2800" u="sng" dirty="0" smtClean="0">
                <a:latin typeface="Cooper Black" pitchFamily="18" charset="0"/>
              </a:rPr>
              <a:t>Hybrid option</a:t>
            </a:r>
            <a:r>
              <a:rPr lang="en-US" sz="2800" dirty="0" smtClean="0">
                <a:latin typeface="Cooper Black" pitchFamily="18" charset="0"/>
              </a:rPr>
              <a:t>: $19560, 34 MPG (city)</a:t>
            </a:r>
            <a:endParaRPr lang="en-US" sz="2000" dirty="0"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986" y="5334000"/>
            <a:ext cx="7620000" cy="830997"/>
          </a:xfrm>
          <a:prstGeom prst="rect">
            <a:avLst/>
          </a:prstGeom>
          <a:noFill/>
        </p:spPr>
        <p:txBody>
          <a:bodyPr vert="horz" wrap="square" rtlCol="0">
            <a:spAutoFit/>
            <a:scene3d>
              <a:camera prst="orthographicFront">
                <a:rot lat="0" lon="21599978" rev="0"/>
              </a:camera>
              <a:lightRig rig="threePt" dir="t"/>
            </a:scene3d>
          </a:bodyPr>
          <a:lstStyle/>
          <a:p>
            <a:pPr algn="ctr"/>
            <a:r>
              <a:rPr lang="en-US" sz="4800" i="1" dirty="0" smtClean="0">
                <a:latin typeface="Cooper Black" pitchFamily="18" charset="0"/>
              </a:rPr>
              <a:t>Which do we buy?  </a:t>
            </a:r>
            <a:endParaRPr lang="en-US" sz="4000" i="1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2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750</TotalTime>
  <Words>205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Cooper Black</vt:lpstr>
      <vt:lpstr>Franklin Gothic Book</vt:lpstr>
      <vt:lpstr>Wingdings 2</vt:lpstr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Rule</dc:creator>
  <cp:lastModifiedBy>Sean Rule</cp:lastModifiedBy>
  <cp:revision>38</cp:revision>
  <dcterms:created xsi:type="dcterms:W3CDTF">2006-08-16T00:00:00Z</dcterms:created>
  <dcterms:modified xsi:type="dcterms:W3CDTF">2019-04-15T21:06:08Z</dcterms:modified>
</cp:coreProperties>
</file>