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82" r:id="rId3"/>
    <p:sldId id="283" r:id="rId4"/>
    <p:sldId id="287" r:id="rId5"/>
    <p:sldId id="284" r:id="rId6"/>
    <p:sldId id="288" r:id="rId7"/>
    <p:sldId id="285" r:id="rId8"/>
    <p:sldId id="289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0"/>
    <a:srgbClr val="002E00"/>
    <a:srgbClr val="006600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259" y="457200"/>
            <a:ext cx="8530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ahead and open up the “Braking Distance” Excel spreadsheet.  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a few moments to insert the perception reaction distances and both braking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distances (dry and icy pavement) into the spreadsheet!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328" y="2114028"/>
            <a:ext cx="8048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let’s create a </a:t>
            </a:r>
            <a:r>
              <a:rPr lang="en-US" sz="32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these data!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 “scatterplot” is a graph that allows you to see interplay (“</a:t>
            </a:r>
            <a:r>
              <a:rPr lang="en-US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”) between two variables)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7554" y="4629808"/>
            <a:ext cx="6662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pattern appears to exist between braking distances and speed?</a:t>
            </a:r>
          </a:p>
          <a:p>
            <a:pPr algn="ctr"/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And, more importantly…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BC895E-C4AA-4E88-B534-4ABF729A344D}"/>
              </a:ext>
            </a:extLst>
          </p:cNvPr>
          <p:cNvSpPr txBox="1"/>
          <p:nvPr/>
        </p:nvSpPr>
        <p:spPr>
          <a:xfrm>
            <a:off x="3758315" y="5659581"/>
            <a:ext cx="16273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en-US" sz="4400" i="1" dirty="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32A2CED-CE8E-4674-A95D-F321A7EC69D9}"/>
              </a:ext>
            </a:extLst>
          </p:cNvPr>
          <p:cNvSpPr/>
          <p:nvPr/>
        </p:nvSpPr>
        <p:spPr>
          <a:xfrm>
            <a:off x="2514600" y="5334000"/>
            <a:ext cx="6515100" cy="984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i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Let’s play Moneyball!</a:t>
            </a:r>
            <a:endParaRPr lang="en-US" sz="4000" b="1" dirty="0">
              <a:solidFill>
                <a:srgbClr val="252626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endParaRPr lang="en-US" sz="4000" b="1" dirty="0">
              <a:solidFill>
                <a:srgbClr val="252626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505F6C-565C-4C06-984A-FB7E747DA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6934200" cy="373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7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764490"/>
            <a:ext cx="6781800" cy="933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What is “correlation?”</a:t>
            </a:r>
          </a:p>
          <a:p>
            <a:pPr>
              <a:lnSpc>
                <a:spcPts val="2040"/>
              </a:lnSpc>
            </a:pPr>
            <a:endParaRPr lang="en-US" sz="4000" b="1" dirty="0">
              <a:solidFill>
                <a:srgbClr val="252626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2040"/>
              </a:lnSpc>
            </a:pPr>
            <a:endParaRPr lang="en-US" sz="40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pic>
        <p:nvPicPr>
          <p:cNvPr id="2050" name="Picture 2" descr="http://ichef.bbci.co.uk/news/660/cpsprodpb/17A21/production/_85310869_85310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371600"/>
            <a:ext cx="6286500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133725" y="4650712"/>
            <a:ext cx="5105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</a:pPr>
            <a:r>
              <a:rPr lang="en-US" sz="9600" b="1" dirty="0">
                <a:solidFill>
                  <a:srgbClr val="FF0000"/>
                </a:solidFill>
                <a:ea typeface="Times New Roman"/>
                <a:cs typeface="Times New Roman"/>
              </a:rPr>
              <a:t>i</a:t>
            </a:r>
            <a:r>
              <a:rPr lang="en-US" sz="9600" b="1" dirty="0">
                <a:solidFill>
                  <a:srgbClr val="00B0F0"/>
                </a:solidFill>
                <a:ea typeface="Times New Roman"/>
                <a:cs typeface="Times New Roman"/>
              </a:rPr>
              <a:t>t </a:t>
            </a:r>
            <a:r>
              <a:rPr lang="en-US" sz="9600" b="1" dirty="0">
                <a:solidFill>
                  <a:srgbClr val="00B050"/>
                </a:solidFill>
                <a:ea typeface="Times New Roman"/>
                <a:cs typeface="Times New Roman"/>
              </a:rPr>
              <a:t>u</a:t>
            </a:r>
            <a:r>
              <a:rPr lang="en-US" sz="9600" b="1" dirty="0">
                <a:solidFill>
                  <a:srgbClr val="CCFF33"/>
                </a:solidFill>
                <a:ea typeface="Times New Roman"/>
                <a:cs typeface="Times New Roman"/>
              </a:rPr>
              <a:t>p</a:t>
            </a:r>
            <a:r>
              <a:rPr lang="en-US" sz="9600" b="1" dirty="0">
                <a:solidFill>
                  <a:srgbClr val="00B0F0"/>
                </a:solidFill>
                <a:ea typeface="Times New Roman"/>
                <a:cs typeface="Times New Roman"/>
              </a:rPr>
              <a:t>!</a:t>
            </a:r>
          </a:p>
          <a:p>
            <a:pPr>
              <a:lnSpc>
                <a:spcPts val="2040"/>
              </a:lnSpc>
            </a:pPr>
            <a:endParaRPr lang="en-US" sz="4000" b="1" dirty="0">
              <a:solidFill>
                <a:srgbClr val="252626"/>
              </a:solidFill>
              <a:ea typeface="Times New Roman"/>
              <a:cs typeface="Times New Roman"/>
            </a:endParaRPr>
          </a:p>
          <a:p>
            <a:pPr>
              <a:lnSpc>
                <a:spcPts val="2040"/>
              </a:lnSpc>
            </a:pPr>
            <a:endParaRPr lang="en-US" sz="4000" b="1" dirty="0"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6000520"/>
            <a:ext cx="5105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</a:pPr>
            <a:r>
              <a:rPr lang="en-US" sz="4000" b="1" i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/>
                <a:cs typeface="Times New Roman"/>
              </a:rPr>
              <a:t>Let’s brainstorm…</a:t>
            </a:r>
          </a:p>
          <a:p>
            <a:pPr>
              <a:lnSpc>
                <a:spcPts val="2040"/>
              </a:lnSpc>
            </a:pPr>
            <a:endParaRPr lang="en-US" sz="4000" b="1" dirty="0">
              <a:solidFill>
                <a:srgbClr val="252626"/>
              </a:solidFill>
              <a:ea typeface="Times New Roman"/>
              <a:cs typeface="Times New Roman"/>
            </a:endParaRPr>
          </a:p>
          <a:p>
            <a:pPr>
              <a:lnSpc>
                <a:spcPts val="2040"/>
              </a:lnSpc>
            </a:pPr>
            <a:endParaRPr lang="en-US" sz="4000" b="1" dirty="0">
              <a:ea typeface="Times New Roman"/>
              <a:cs typeface="Times New Roman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20A41-F255-4867-91A4-FEEAFC15A9CB}"/>
              </a:ext>
            </a:extLst>
          </p:cNvPr>
          <p:cNvSpPr/>
          <p:nvPr/>
        </p:nvSpPr>
        <p:spPr>
          <a:xfrm>
            <a:off x="1828800" y="5867400"/>
            <a:ext cx="6781800" cy="933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</a:pPr>
            <a:r>
              <a:rPr lang="en-US" sz="4000" b="1" i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Let’s hear some ideas</a:t>
            </a: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!</a:t>
            </a:r>
          </a:p>
          <a:p>
            <a:pPr>
              <a:lnSpc>
                <a:spcPts val="2040"/>
              </a:lnSpc>
            </a:pPr>
            <a:endParaRPr lang="en-US" sz="4000" b="1" dirty="0">
              <a:solidFill>
                <a:srgbClr val="252626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>
              <a:lnSpc>
                <a:spcPts val="2040"/>
              </a:lnSpc>
            </a:pPr>
            <a:endParaRPr lang="en-US" sz="40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457200"/>
            <a:ext cx="8763000" cy="1494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Positive Correlation: “as one variable</a:t>
            </a:r>
          </a:p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goes up, the other one trends up, too!”</a:t>
            </a:r>
          </a:p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(or, the reverse – as one goes down, the other goes down, too)</a:t>
            </a:r>
            <a:endParaRPr lang="en-US" sz="2400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CEFE4D-63FC-4948-82E6-C2A2A1BDC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51648"/>
            <a:ext cx="5781675" cy="45237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04EE0E-81B9-4890-B338-7F179F8EAF7A}"/>
              </a:ext>
            </a:extLst>
          </p:cNvPr>
          <p:cNvSpPr txBox="1"/>
          <p:nvPr/>
        </p:nvSpPr>
        <p:spPr>
          <a:xfrm>
            <a:off x="1934406" y="6321461"/>
            <a:ext cx="52940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Earth System Research Laboratory (Global Research Division)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2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457200"/>
            <a:ext cx="8763000" cy="930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Positive Correlation:  </a:t>
            </a:r>
          </a:p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(slightly more messy, but also more realistic)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278008-B649-43EE-AFD4-71BBAA892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453" y="1387391"/>
            <a:ext cx="7150894" cy="480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A76CEA-0102-48A1-9E53-FF0864C8AFA5}"/>
              </a:ext>
            </a:extLst>
          </p:cNvPr>
          <p:cNvSpPr txBox="1"/>
          <p:nvPr/>
        </p:nvSpPr>
        <p:spPr>
          <a:xfrm>
            <a:off x="1447800" y="6187991"/>
            <a:ext cx="650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Android Adiposity and Lack of Moderate and Vigorous Physical Activity </a:t>
            </a:r>
          </a:p>
          <a:p>
            <a:r>
              <a:rPr lang="en-US" sz="14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Associated With Insulin Resistance and Diabetes in Aging Adults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(Peterson et. al.)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72B5A8-7430-4643-8CDC-DA2E53A74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6" y="1905000"/>
            <a:ext cx="7067550" cy="4724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533400" y="457200"/>
            <a:ext cx="8382000" cy="1340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Negative Correlation: “as one variable</a:t>
            </a:r>
          </a:p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goes up, the other one trends </a:t>
            </a:r>
            <a:r>
              <a:rPr lang="en-US" sz="4000" b="1" i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down</a:t>
            </a: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.”</a:t>
            </a:r>
          </a:p>
          <a:p>
            <a:pPr algn="ctr">
              <a:lnSpc>
                <a:spcPts val="2040"/>
              </a:lnSpc>
            </a:pPr>
            <a:r>
              <a:rPr lang="en-US" sz="24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(or, the reverse)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51B43-B1BD-4F5A-89B3-AC35B732D8A5}"/>
              </a:ext>
            </a:extLst>
          </p:cNvPr>
          <p:cNvSpPr txBox="1"/>
          <p:nvPr/>
        </p:nvSpPr>
        <p:spPr>
          <a:xfrm>
            <a:off x="7848600" y="2286000"/>
            <a:ext cx="830997" cy="369678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https://www-fars.nhtsa.dot.gov/Main/index.aspx</a:t>
            </a:r>
          </a:p>
        </p:txBody>
      </p:sp>
    </p:spTree>
    <p:extLst>
      <p:ext uri="{BB962C8B-B14F-4D97-AF65-F5344CB8AC3E}">
        <p14:creationId xmlns:p14="http://schemas.microsoft.com/office/powerpoint/2010/main" val="394099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457200"/>
            <a:ext cx="8763000" cy="930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Negative Correlation:  </a:t>
            </a:r>
          </a:p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(again, slightly more messy, but also more realistic)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A76CEA-0102-48A1-9E53-FF0864C8AFA5}"/>
              </a:ext>
            </a:extLst>
          </p:cNvPr>
          <p:cNvSpPr txBox="1"/>
          <p:nvPr/>
        </p:nvSpPr>
        <p:spPr>
          <a:xfrm>
            <a:off x="2487298" y="6262300"/>
            <a:ext cx="387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Automobile Data Set,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 Irvine ML Repository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A48DF5-87C8-47FB-8E30-ED6652F8D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36129"/>
            <a:ext cx="5187030" cy="45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7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09B51D-5C2D-454D-AFE5-283713DD6A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3" t="6909" b="4855"/>
          <a:stretch/>
        </p:blipFill>
        <p:spPr>
          <a:xfrm>
            <a:off x="1143000" y="1143000"/>
            <a:ext cx="7545716" cy="4572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2A2CED-CE8E-4674-A95D-F321A7EC69D9}"/>
              </a:ext>
            </a:extLst>
          </p:cNvPr>
          <p:cNvSpPr/>
          <p:nvPr/>
        </p:nvSpPr>
        <p:spPr>
          <a:xfrm>
            <a:off x="2095500" y="304800"/>
            <a:ext cx="4953000" cy="42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i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Is t</a:t>
            </a: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here a Correlation?</a:t>
            </a:r>
          </a:p>
        </p:txBody>
      </p:sp>
    </p:spTree>
    <p:extLst>
      <p:ext uri="{BB962C8B-B14F-4D97-AF65-F5344CB8AC3E}">
        <p14:creationId xmlns:p14="http://schemas.microsoft.com/office/powerpoint/2010/main" val="170148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09B51D-5C2D-454D-AFE5-283713DD6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850516" cy="5181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2A2CED-CE8E-4674-A95D-F321A7EC69D9}"/>
              </a:ext>
            </a:extLst>
          </p:cNvPr>
          <p:cNvSpPr/>
          <p:nvPr/>
        </p:nvSpPr>
        <p:spPr>
          <a:xfrm>
            <a:off x="2095500" y="304800"/>
            <a:ext cx="4953000" cy="42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i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Is t</a:t>
            </a:r>
            <a:r>
              <a:rPr lang="en-US" sz="40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here a Correlation?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DF33B9-0823-44BF-BBD6-08DB317D4101}"/>
              </a:ext>
            </a:extLst>
          </p:cNvPr>
          <p:cNvSpPr/>
          <p:nvPr/>
        </p:nvSpPr>
        <p:spPr>
          <a:xfrm>
            <a:off x="841022" y="6133085"/>
            <a:ext cx="7921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u="sng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fr-FR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Joint Use of Standardized  Test Scores and High School Grade Point Average for Predicting Success at Community Colleges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(Westrick)</a:t>
            </a:r>
          </a:p>
        </p:txBody>
      </p:sp>
    </p:spTree>
    <p:extLst>
      <p:ext uri="{BB962C8B-B14F-4D97-AF65-F5344CB8AC3E}">
        <p14:creationId xmlns:p14="http://schemas.microsoft.com/office/powerpoint/2010/main" val="246871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5AAA228-C740-4E80-B2E1-E49F6D19A0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69" b="13043"/>
          <a:stretch/>
        </p:blipFill>
        <p:spPr>
          <a:xfrm>
            <a:off x="4038600" y="944740"/>
            <a:ext cx="4048128" cy="17991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128111-3E2A-45D1-A611-756F2EFD8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1" r="42795" b="13043"/>
          <a:stretch/>
        </p:blipFill>
        <p:spPr>
          <a:xfrm>
            <a:off x="5427115" y="2713568"/>
            <a:ext cx="1438274" cy="19176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D93878-FC42-4D2B-8B1A-E568CF1931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05" b="13043"/>
          <a:stretch/>
        </p:blipFill>
        <p:spPr>
          <a:xfrm>
            <a:off x="4340338" y="4953000"/>
            <a:ext cx="3746390" cy="16975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F74165-DAAD-45D8-BB93-72BD76C55616}"/>
              </a:ext>
            </a:extLst>
          </p:cNvPr>
          <p:cNvSpPr/>
          <p:nvPr/>
        </p:nvSpPr>
        <p:spPr>
          <a:xfrm>
            <a:off x="370452" y="1752600"/>
            <a:ext cx="3189805" cy="252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Is t</a:t>
            </a:r>
            <a:r>
              <a:rPr lang="en-US" sz="24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here a Correlation?</a:t>
            </a:r>
          </a:p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endParaRPr lang="en-US" sz="2400" b="1" dirty="0">
              <a:solidFill>
                <a:srgbClr val="252626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algn="ctr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252626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(let’s try one ourselves…open up the “Mystery Data” sheet from the resources page of the syllabus!)</a:t>
            </a:r>
          </a:p>
        </p:txBody>
      </p:sp>
    </p:spTree>
    <p:extLst>
      <p:ext uri="{BB962C8B-B14F-4D97-AF65-F5344CB8AC3E}">
        <p14:creationId xmlns:p14="http://schemas.microsoft.com/office/powerpoint/2010/main" val="27980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2644</TotalTime>
  <Words>320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Times New Roman</vt:lpstr>
      <vt:lpstr>Wingdings 2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Rule</dc:creator>
  <cp:lastModifiedBy>Sean Rule</cp:lastModifiedBy>
  <cp:revision>58</cp:revision>
  <dcterms:created xsi:type="dcterms:W3CDTF">2006-08-16T00:00:00Z</dcterms:created>
  <dcterms:modified xsi:type="dcterms:W3CDTF">2021-10-14T17:51:13Z</dcterms:modified>
</cp:coreProperties>
</file>