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45" autoAdjust="0"/>
    <p:restoredTop sz="94671" autoAdjust="0"/>
  </p:normalViewPr>
  <p:slideViewPr>
    <p:cSldViewPr>
      <p:cViewPr>
        <p:scale>
          <a:sx n="90" d="100"/>
          <a:sy n="90" d="100"/>
        </p:scale>
        <p:origin x="-142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6B338-6549-4979-ACFB-A8BF638ED3A3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3495F-61BC-4975-8E2C-54F7A86B8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8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3495F-61BC-4975-8E2C-54F7A86B8F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3495F-61BC-4975-8E2C-54F7A86B8F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7CD4-C48C-49C4-947E-DA4F2D760122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164B9-3378-4A0D-B96B-5018011CA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0starter(monte).xlsx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533400" y="1066800"/>
            <a:ext cx="8001000" cy="4648200"/>
            <a:chOff x="1828800" y="2286000"/>
            <a:chExt cx="5029200" cy="2514600"/>
          </a:xfrm>
        </p:grpSpPr>
        <p:pic>
          <p:nvPicPr>
            <p:cNvPr id="11266" name="Picture 2" descr="http://www.letsmakeadeal.com/images/logo3.GIF"/>
            <p:cNvPicPr>
              <a:picLocks noChangeAspect="1" noChangeArrowheads="1"/>
            </p:cNvPicPr>
            <p:nvPr/>
          </p:nvPicPr>
          <p:blipFill>
            <a:blip r:embed="rId2" cstate="print"/>
            <a:srcRect l="21445" r="42657"/>
            <a:stretch>
              <a:fillRect/>
            </a:stretch>
          </p:blipFill>
          <p:spPr bwMode="auto">
            <a:xfrm>
              <a:off x="1828800" y="2286000"/>
              <a:ext cx="5029200" cy="1371600"/>
            </a:xfrm>
            <a:prstGeom prst="rect">
              <a:avLst/>
            </a:prstGeom>
            <a:noFill/>
          </p:spPr>
        </p:pic>
        <p:pic>
          <p:nvPicPr>
            <p:cNvPr id="7" name="Picture 2" descr="http://www.letsmakeadeal.com/images/logo3.GIF"/>
            <p:cNvPicPr>
              <a:picLocks noChangeAspect="1" noChangeArrowheads="1"/>
            </p:cNvPicPr>
            <p:nvPr/>
          </p:nvPicPr>
          <p:blipFill>
            <a:blip r:embed="rId2" cstate="print"/>
            <a:srcRect l="57343" r="17482"/>
            <a:stretch>
              <a:fillRect/>
            </a:stretch>
          </p:blipFill>
          <p:spPr bwMode="auto">
            <a:xfrm>
              <a:off x="2667000" y="3429000"/>
              <a:ext cx="3526969" cy="13716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20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81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1219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057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895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733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4572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5410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6248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086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924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381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1219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2057400" y="41874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28956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20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81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1219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057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895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733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4572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5410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6248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086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924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381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1219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2057400" y="41874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28956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4572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20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81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1219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057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895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733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4572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5410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6248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086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924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381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1219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2057400" y="41874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28956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4572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5410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20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81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1219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057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895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733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4572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5410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6248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086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924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381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1219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2057400" y="41874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28956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4572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5410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62484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600200"/>
            <a:ext cx="5639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Would you switch </a:t>
            </a:r>
            <a:r>
              <a:rPr lang="en-US" sz="4400" b="1" i="1" dirty="0" smtClean="0"/>
              <a:t>now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pic>
        <p:nvPicPr>
          <p:cNvPr id="21" name="Picture 20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381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1219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2057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2895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3733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4572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5410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6248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7086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3" cstate="print"/>
          <a:srcRect t="7335" r="90265" b="11978"/>
          <a:stretch>
            <a:fillRect/>
          </a:stretch>
        </p:blipFill>
        <p:spPr bwMode="auto">
          <a:xfrm>
            <a:off x="7924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/>
          <p:nvPr/>
        </p:nvPicPr>
        <p:blipFill>
          <a:blip r:embed="rId4" cstate="print"/>
          <a:srcRect r="90433"/>
          <a:stretch>
            <a:fillRect/>
          </a:stretch>
        </p:blipFill>
        <p:spPr bwMode="auto">
          <a:xfrm>
            <a:off x="381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4" cstate="print"/>
          <a:srcRect r="90433"/>
          <a:stretch>
            <a:fillRect/>
          </a:stretch>
        </p:blipFill>
        <p:spPr bwMode="auto">
          <a:xfrm>
            <a:off x="1219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4" cstate="print"/>
          <a:srcRect r="90433"/>
          <a:stretch>
            <a:fillRect/>
          </a:stretch>
        </p:blipFill>
        <p:spPr bwMode="auto">
          <a:xfrm>
            <a:off x="2057400" y="41874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4" cstate="print"/>
          <a:srcRect r="90433"/>
          <a:stretch>
            <a:fillRect/>
          </a:stretch>
        </p:blipFill>
        <p:spPr bwMode="auto">
          <a:xfrm>
            <a:off x="28956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/>
          <p:nvPr/>
        </p:nvPicPr>
        <p:blipFill>
          <a:blip r:embed="rId4" cstate="print"/>
          <a:srcRect r="90433"/>
          <a:stretch>
            <a:fillRect/>
          </a:stretch>
        </p:blipFill>
        <p:spPr bwMode="auto">
          <a:xfrm>
            <a:off x="4572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/>
          <p:cNvPicPr/>
          <p:nvPr/>
        </p:nvPicPr>
        <p:blipFill>
          <a:blip r:embed="rId4" cstate="print"/>
          <a:srcRect r="90433"/>
          <a:stretch>
            <a:fillRect/>
          </a:stretch>
        </p:blipFill>
        <p:spPr bwMode="auto">
          <a:xfrm>
            <a:off x="5410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/>
          <p:cNvPicPr/>
          <p:nvPr/>
        </p:nvPicPr>
        <p:blipFill>
          <a:blip r:embed="rId4" cstate="print"/>
          <a:srcRect r="90433"/>
          <a:stretch>
            <a:fillRect/>
          </a:stretch>
        </p:blipFill>
        <p:spPr bwMode="auto">
          <a:xfrm>
            <a:off x="62484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/>
          <p:cNvPicPr/>
          <p:nvPr/>
        </p:nvPicPr>
        <p:blipFill>
          <a:blip r:embed="rId4" cstate="print"/>
          <a:srcRect r="90433"/>
          <a:stretch>
            <a:fillRect/>
          </a:stretch>
        </p:blipFill>
        <p:spPr bwMode="auto">
          <a:xfrm>
            <a:off x="79248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24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209550"/>
            <a:ext cx="7077075" cy="64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14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02varvara.files.wordpress.com/2008/06/monty-h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3517900" cy="4352524"/>
          </a:xfrm>
          <a:prstGeom prst="rect">
            <a:avLst/>
          </a:prstGeom>
          <a:noFill/>
        </p:spPr>
      </p:pic>
      <p:pic>
        <p:nvPicPr>
          <p:cNvPr id="14338" name="Picture 2" descr="http://suburose.com/blog/wp-content/uploads/2008/04/lets-make-a-d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143000"/>
            <a:ext cx="4133850" cy="2419350"/>
          </a:xfrm>
          <a:prstGeom prst="rect">
            <a:avLst/>
          </a:prstGeom>
          <a:noFill/>
        </p:spPr>
      </p:pic>
      <p:pic>
        <p:nvPicPr>
          <p:cNvPr id="14340" name="Picture 4" descr="http://www.dougquick.com/nbc_letsmakeadeal-col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8862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68580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  <a:tileRect t="-100000" r="-100000"/>
                </a:gradFill>
                <a:latin typeface="Snap ITC" pitchFamily="82" charset="0"/>
              </a:rPr>
              <a:t>Let’s Win a Lollipop!</a:t>
            </a:r>
            <a:endParaRPr lang="en-US" sz="9600" dirty="0"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  <a:tileRect t="-100000" r="-100000"/>
              </a:gradFill>
              <a:latin typeface="Snap ITC" pitchFamily="82" charset="0"/>
            </a:endParaRPr>
          </a:p>
        </p:txBody>
      </p:sp>
      <p:pic>
        <p:nvPicPr>
          <p:cNvPr id="15362" name="Picture 2" descr="http://www.inklingmagazine.com/images/article-images/lollip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962400"/>
            <a:ext cx="3251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7800" y="3048000"/>
          <a:ext cx="6096001" cy="1920240"/>
        </p:xfrm>
        <a:graphic>
          <a:graphicData uri="http://schemas.openxmlformats.org/drawingml/2006/table">
            <a:tbl>
              <a:tblPr/>
              <a:tblGrid>
                <a:gridCol w="1067693"/>
                <a:gridCol w="1284861"/>
                <a:gridCol w="1284861"/>
                <a:gridCol w="1284861"/>
                <a:gridCol w="1173725"/>
              </a:tblGrid>
              <a:tr h="27216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You pick...and stay with...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2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 dirty="0">
                          <a:latin typeface="Times New Roman"/>
                          <a:ea typeface="Times New Roman"/>
                        </a:rPr>
                        <a:t>Door 1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2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...and the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 dirty="0">
                          <a:latin typeface="Times New Roman"/>
                          <a:ea typeface="Times New Roman"/>
                        </a:rPr>
                        <a:t>Door 1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latin typeface="Times New Roman"/>
                          <a:ea typeface="Times New Roman"/>
                        </a:rPr>
                        <a:t>Win!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Lose.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Lose.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prize is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Lose.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latin typeface="Times New Roman"/>
                          <a:ea typeface="Times New Roman"/>
                        </a:rPr>
                        <a:t>Win!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Lose.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behind...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Lose.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Lose.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latin typeface="Times New Roman"/>
                          <a:ea typeface="Times New Roman"/>
                        </a:rPr>
                        <a:t>Win!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238" marR="612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382713" y="5486400"/>
          <a:ext cx="62372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Equation" r:id="rId3" imgW="2438280" imgH="393480" progId="Equation.DSMT4">
                  <p:embed/>
                </p:oleObj>
              </mc:Choice>
              <mc:Fallback>
                <p:oleObj name="Equation" r:id="rId3" imgW="2438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5486400"/>
                        <a:ext cx="623728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puzz"/>
          <p:cNvPicPr/>
          <p:nvPr/>
        </p:nvPicPr>
        <p:blipFill>
          <a:blip r:embed="rId5" cstate="print"/>
          <a:srcRect l="19165"/>
          <a:stretch>
            <a:fillRect/>
          </a:stretch>
        </p:blipFill>
        <p:spPr bwMode="auto">
          <a:xfrm>
            <a:off x="1905000" y="228600"/>
            <a:ext cx="52578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2819400"/>
          <a:ext cx="6096001" cy="2194560"/>
        </p:xfrm>
        <a:graphic>
          <a:graphicData uri="http://schemas.openxmlformats.org/drawingml/2006/table">
            <a:tbl>
              <a:tblPr/>
              <a:tblGrid>
                <a:gridCol w="1079359"/>
                <a:gridCol w="1281880"/>
                <a:gridCol w="1281880"/>
                <a:gridCol w="1281880"/>
                <a:gridCol w="1171002"/>
              </a:tblGrid>
              <a:tr h="543073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...but if you switch to...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3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3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...and the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Lose.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latin typeface="Times New Roman"/>
                          <a:ea typeface="Times New Roman"/>
                        </a:rPr>
                        <a:t>Win!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latin typeface="Times New Roman"/>
                          <a:ea typeface="Times New Roman"/>
                        </a:rPr>
                        <a:t>Win!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4073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prize is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latin typeface="Times New Roman"/>
                          <a:ea typeface="Times New Roman"/>
                        </a:rPr>
                        <a:t>Win!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Lose.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latin typeface="Times New Roman"/>
                          <a:ea typeface="Times New Roman"/>
                        </a:rPr>
                        <a:t>Win!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4073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behind...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u="sng">
                          <a:latin typeface="Times New Roman"/>
                          <a:ea typeface="Times New Roman"/>
                        </a:rPr>
                        <a:t>Door 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latin typeface="Times New Roman"/>
                          <a:ea typeface="Times New Roman"/>
                        </a:rPr>
                        <a:t>Win!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latin typeface="Times New Roman"/>
                          <a:ea typeface="Times New Roman"/>
                        </a:rPr>
                        <a:t>Win!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Lose.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366838" y="5410200"/>
          <a:ext cx="657383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Equation" r:id="rId3" imgW="2603160" imgH="393480" progId="Equation.DSMT4">
                  <p:embed/>
                </p:oleObj>
              </mc:Choice>
              <mc:Fallback>
                <p:oleObj name="Equation" r:id="rId3" imgW="26031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5410200"/>
                        <a:ext cx="657383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puzz"/>
          <p:cNvPicPr/>
          <p:nvPr/>
        </p:nvPicPr>
        <p:blipFill>
          <a:blip r:embed="rId5" cstate="print"/>
          <a:srcRect l="19165"/>
          <a:stretch>
            <a:fillRect/>
          </a:stretch>
        </p:blipFill>
        <p:spPr bwMode="auto">
          <a:xfrm>
            <a:off x="1905000" y="228600"/>
            <a:ext cx="52578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2895600"/>
            <a:ext cx="2111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hlinkClick r:id="rId6" action="ppaction://hlinkfile"/>
              </a:rPr>
              <a:t>Don’t buy it?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838200"/>
            <a:ext cx="693875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If you </a:t>
            </a:r>
            <a:r>
              <a:rPr lang="en-US" sz="4400" b="1" i="1" dirty="0" smtClean="0"/>
              <a:t>still </a:t>
            </a:r>
            <a:r>
              <a:rPr lang="en-US" sz="4400" dirty="0" smtClean="0"/>
              <a:t>don’t buy it</a:t>
            </a:r>
          </a:p>
          <a:p>
            <a:pPr algn="ctr"/>
            <a:r>
              <a:rPr lang="en-US" sz="4400" dirty="0" smtClean="0"/>
              <a:t> (and that’s OK!)</a:t>
            </a:r>
          </a:p>
          <a:p>
            <a:pPr algn="ctr"/>
            <a:r>
              <a:rPr lang="en-US" sz="4400" dirty="0" smtClean="0"/>
              <a:t>consider the game revisited...</a:t>
            </a:r>
            <a:endParaRPr lang="en-US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6019800"/>
            <a:ext cx="8526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Suppose you pick door #5 (WLOG)...and Monty does this:</a:t>
            </a:r>
            <a:endParaRPr lang="en-US" sz="2800" dirty="0"/>
          </a:p>
        </p:txBody>
      </p:sp>
      <p:pic>
        <p:nvPicPr>
          <p:cNvPr id="21" name="Picture 20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81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1219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057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895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733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4572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5410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6248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086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924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20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81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1219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057400" y="4104223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895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733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4572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5410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6248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086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924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381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20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81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1219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057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895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733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4572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5410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6248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086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924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381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1219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20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81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1219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057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2895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3733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45720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54102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62484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0866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2" cstate="print"/>
          <a:srcRect t="7335" r="90265" b="11978"/>
          <a:stretch>
            <a:fillRect/>
          </a:stretch>
        </p:blipFill>
        <p:spPr bwMode="auto">
          <a:xfrm>
            <a:off x="7924800" y="41148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3810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1219200" y="41910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3" cstate="print"/>
          <a:srcRect r="90433"/>
          <a:stretch>
            <a:fillRect/>
          </a:stretch>
        </p:blipFill>
        <p:spPr bwMode="auto">
          <a:xfrm>
            <a:off x="2057400" y="4187400"/>
            <a:ext cx="838200" cy="16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135</Words>
  <Application>Microsoft Office PowerPoint</Application>
  <PresentationFormat>On-screen Show (4:3)</PresentationFormat>
  <Paragraphs>59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Primer for the  Need to Learn Statistics</dc:title>
  <dc:creator>srule</dc:creator>
  <cp:lastModifiedBy>Sean Rule</cp:lastModifiedBy>
  <cp:revision>134</cp:revision>
  <dcterms:created xsi:type="dcterms:W3CDTF">2008-12-28T23:18:58Z</dcterms:created>
  <dcterms:modified xsi:type="dcterms:W3CDTF">2015-12-15T23:55:23Z</dcterms:modified>
</cp:coreProperties>
</file>