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ccweb.com/srule/ExcelStat%28243%29.xlsx" TargetMode="External"/><Relationship Id="rId2" Type="http://schemas.openxmlformats.org/officeDocument/2006/relationships/hyperlink" Target="https://www.coccweb.com/srule/MTH243/lessons/3spread/Weight%20Loss.xls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occweb.com/srule/MTH243/lessons/3spread/Hourglass%20Timer%20Data%20W23.xlsx" TargetMode="External"/><Relationship Id="rId4" Type="http://schemas.openxmlformats.org/officeDocument/2006/relationships/hyperlink" Target="http://www.coccweb.com/srule/MTH243/lessons/3spread/Emails%2C%20one%20week%20at%20a%20time%20%28Outside%20of%20Office%20Hours%29.xls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Ry_ZGyX6MJUswEM4M5Xe64v06OeK3xtEynvw__B2fU1UIwwo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2937753"/>
            <a:ext cx="2990850" cy="390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6858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First test scores for two students:</a:t>
            </a:r>
          </a:p>
          <a:p>
            <a:pPr algn="ctr"/>
            <a:r>
              <a:rPr lang="en-US" sz="2800" dirty="0"/>
              <a:t> </a:t>
            </a:r>
          </a:p>
          <a:p>
            <a:pPr algn="ctr"/>
            <a:r>
              <a:rPr lang="en-US" sz="4400" b="1" dirty="0"/>
              <a:t>Ernie:</a:t>
            </a:r>
            <a:r>
              <a:rPr lang="en-US" sz="4400" dirty="0"/>
              <a:t>  80, 81, 83, 79, 82</a:t>
            </a:r>
          </a:p>
          <a:p>
            <a:pPr algn="ctr"/>
            <a:r>
              <a:rPr lang="en-US" sz="4400" dirty="0"/>
              <a:t> </a:t>
            </a:r>
            <a:r>
              <a:rPr lang="en-US" sz="4400" b="1" dirty="0"/>
              <a:t>Bert:</a:t>
            </a:r>
            <a:r>
              <a:rPr lang="en-US" sz="4400" dirty="0"/>
              <a:t> 68, 82, 94, 61, 100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" t="46500" r="5701" b="20625"/>
          <a:stretch>
            <a:fillRect/>
          </a:stretch>
        </p:blipFill>
        <p:spPr bwMode="auto">
          <a:xfrm>
            <a:off x="195943" y="3276600"/>
            <a:ext cx="8657909" cy="1878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14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/>
              <a:t>Let’s play with some data</a:t>
            </a:r>
          </a:p>
          <a:p>
            <a:pPr algn="ctr"/>
            <a:r>
              <a:rPr lang="en-US" sz="2400" dirty="0"/>
              <a:t> (and learn some Excel stuff)!</a:t>
            </a:r>
          </a:p>
          <a:p>
            <a:endParaRPr lang="en-US" sz="2000" b="1" u="sng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3600" b="1" dirty="0">
                <a:hlinkClick r:id="rId2"/>
              </a:rPr>
              <a:t>Weight Loss</a:t>
            </a:r>
            <a:endParaRPr lang="en-US" sz="36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800" dirty="0"/>
              <a:t>Excel Commands!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800" dirty="0">
                <a:hlinkClick r:id="rId3"/>
              </a:rPr>
              <a:t>Excel Calculator</a:t>
            </a:r>
            <a:r>
              <a:rPr lang="en-US" sz="2800" dirty="0"/>
              <a:t>!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800" dirty="0"/>
              <a:t>How to </a:t>
            </a:r>
            <a:r>
              <a:rPr lang="en-US" sz="2800" b="1" i="1" dirty="0"/>
              <a:t>use</a:t>
            </a:r>
            <a:r>
              <a:rPr lang="en-US" sz="2800" dirty="0"/>
              <a:t> that STDEV?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1CF28A-EA93-4189-8DED-CEF8572328D7}"/>
              </a:ext>
            </a:extLst>
          </p:cNvPr>
          <p:cNvSpPr/>
          <p:nvPr/>
        </p:nvSpPr>
        <p:spPr>
          <a:xfrm>
            <a:off x="304800" y="4505742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3600" b="1" dirty="0">
                <a:hlinkClick r:id="rId4"/>
              </a:rPr>
              <a:t>Emails</a:t>
            </a:r>
            <a:endParaRPr lang="en-US" sz="3600" b="1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400" b="1" dirty="0"/>
              <a:t>WHAT THE HELL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400" b="1" dirty="0"/>
              <a:t>YOU THINK I’M GONNA PUT </a:t>
            </a:r>
            <a:r>
              <a:rPr lang="en-US" sz="2400" b="1" i="1" dirty="0"/>
              <a:t>THAT</a:t>
            </a:r>
            <a:r>
              <a:rPr lang="en-US" sz="2400" b="1" dirty="0"/>
              <a:t> IN YOUR DAMNED CALCULATOR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4A5587-CD8B-40F3-9927-391FED1DB062}"/>
              </a:ext>
            </a:extLst>
          </p:cNvPr>
          <p:cNvSpPr/>
          <p:nvPr/>
        </p:nvSpPr>
        <p:spPr>
          <a:xfrm>
            <a:off x="304800" y="3667155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3600" b="1" dirty="0">
                <a:hlinkClick r:id="rId5"/>
              </a:rPr>
              <a:t>Hourglass Times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/>
              <a:t>(thanks, Monte!)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6737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/>
              <a:t>The takeaway about sample standard deviation “</a:t>
            </a:r>
            <a:r>
              <a:rPr lang="en-US" sz="2800" b="1" i="1" u="sng" dirty="0"/>
              <a:t>s</a:t>
            </a:r>
            <a:r>
              <a:rPr lang="en-US" sz="2800" b="1" u="sng" dirty="0"/>
              <a:t>”</a:t>
            </a:r>
          </a:p>
          <a:p>
            <a:pPr algn="ctr"/>
            <a:endParaRPr lang="en-US" sz="1100" b="1" u="sng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2800" dirty="0"/>
              <a:t>Only meaningful when paired with an average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800" dirty="0"/>
              <a:t>And only trustworthy when data is roughly bell- shaped (why?)</a:t>
            </a:r>
          </a:p>
          <a:p>
            <a:pPr lvl="1"/>
            <a:endParaRPr lang="en-US" sz="10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2800" dirty="0"/>
              <a:t>Average distance between average and sample data</a:t>
            </a:r>
          </a:p>
          <a:p>
            <a:endParaRPr lang="en-US" sz="10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2800" dirty="0"/>
              <a:t>When </a:t>
            </a:r>
            <a:r>
              <a:rPr lang="en-US" sz="2800" b="1" i="1" dirty="0"/>
              <a:t>s</a:t>
            </a:r>
            <a:r>
              <a:rPr lang="en-US" sz="2800" dirty="0"/>
              <a:t> is “big” – data is highly varied (scattered)</a:t>
            </a:r>
          </a:p>
          <a:p>
            <a:endParaRPr lang="en-US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2800" dirty="0"/>
              <a:t>When </a:t>
            </a:r>
            <a:r>
              <a:rPr lang="en-US" sz="2800" b="1" i="1" dirty="0"/>
              <a:t>s</a:t>
            </a:r>
            <a:r>
              <a:rPr lang="en-US" sz="2800" dirty="0"/>
              <a:t> is “small” – data is highly consistent (clumped)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8D775E7-A485-437B-A6D5-D9E222BDE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238250"/>
            <a:ext cx="7848600" cy="216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83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142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Rule</dc:creator>
  <cp:lastModifiedBy>Sean Rule</cp:lastModifiedBy>
  <cp:revision>18</cp:revision>
  <dcterms:created xsi:type="dcterms:W3CDTF">2006-08-16T00:00:00Z</dcterms:created>
  <dcterms:modified xsi:type="dcterms:W3CDTF">2023-02-01T20:50:39Z</dcterms:modified>
</cp:coreProperties>
</file>