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69" r:id="rId4"/>
    <p:sldId id="271" r:id="rId5"/>
    <p:sldId id="272" r:id="rId6"/>
    <p:sldId id="273" r:id="rId7"/>
    <p:sldId id="274" r:id="rId8"/>
    <p:sldId id="289" r:id="rId9"/>
    <p:sldId id="282" r:id="rId10"/>
    <p:sldId id="294" r:id="rId11"/>
    <p:sldId id="276" r:id="rId12"/>
    <p:sldId id="278" r:id="rId13"/>
    <p:sldId id="279" r:id="rId14"/>
    <p:sldId id="281" r:id="rId15"/>
    <p:sldId id="295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85" d="100"/>
          <a:sy n="85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\Home\srule\My%20Documents\school%20things\MTH%20243\lessons\data\2%20-%20year%20old%20weigh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\Home\srule\My%20Documents\school%20things\MTH%20243\lessons\data\2%20-%20year%20old%20weigh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\Home\srule\My%20Documents\school%20things\MTH%20243\lessons\data\2%20-%20year%20old%20weigh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123894278804"/>
          <c:y val="3.8384581278688608E-2"/>
          <c:w val="0.82867756707211671"/>
          <c:h val="0.74051993500812463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1F497D"/>
            </a:solidFill>
          </c:spPr>
          <c:invertIfNegative val="0"/>
          <c:cat>
            <c:numRef>
              <c:f>Sheet1!$H$18:$H$31</c:f>
              <c:numCache>
                <c:formatCode>General</c:formatCode>
                <c:ptCount val="1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</c:numCache>
            </c:numRef>
          </c:cat>
          <c:val>
            <c:numRef>
              <c:f>Sheet1!$I$18:$I$31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13</c:v>
                </c:pt>
                <c:pt idx="9">
                  <c:v>15</c:v>
                </c:pt>
                <c:pt idx="10">
                  <c:v>16</c:v>
                </c:pt>
                <c:pt idx="11">
                  <c:v>11</c:v>
                </c:pt>
                <c:pt idx="12">
                  <c:v>8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1-4E96-9BAC-E61D74DD4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101762704"/>
        <c:axId val="101763096"/>
      </c:barChart>
      <c:catAx>
        <c:axId val="10176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Weight (pounds)</a:t>
                </a:r>
              </a:p>
            </c:rich>
          </c:tx>
          <c:layout>
            <c:manualLayout>
              <c:xMode val="edge"/>
              <c:yMode val="edge"/>
              <c:x val="0.69778447939462873"/>
              <c:y val="0.888733908261467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101763096"/>
        <c:crosses val="autoZero"/>
        <c:auto val="1"/>
        <c:lblAlgn val="ctr"/>
        <c:lblOffset val="100"/>
        <c:noMultiLvlLbl val="0"/>
      </c:catAx>
      <c:valAx>
        <c:axId val="101763096"/>
        <c:scaling>
          <c:orientation val="minMax"/>
          <c:max val="17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Number</a:t>
                </a:r>
              </a:p>
              <a:p>
                <a:pPr>
                  <a:defRPr sz="2000"/>
                </a:pPr>
                <a:r>
                  <a:rPr lang="en-US" sz="2000"/>
                  <a:t> of Boys</a:t>
                </a:r>
              </a:p>
            </c:rich>
          </c:tx>
          <c:layout>
            <c:manualLayout>
              <c:xMode val="edge"/>
              <c:yMode val="edge"/>
              <c:x val="0"/>
              <c:y val="0.25522005626224892"/>
            </c:manualLayout>
          </c:layout>
          <c:overlay val="0"/>
        </c:title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762704"/>
        <c:crosses val="autoZero"/>
        <c:crossBetween val="between"/>
        <c:majorUnit val="4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98842758291591"/>
          <c:y val="3.1972698877003256E-2"/>
          <c:w val="0.74544619422572167"/>
          <c:h val="0.7799397969422288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F497D"/>
            </a:solidFill>
          </c:spPr>
          <c:invertIfNegative val="0"/>
          <c:cat>
            <c:numRef>
              <c:f>Sheet1!$H$18:$H$31</c:f>
              <c:numCache>
                <c:formatCode>General</c:formatCode>
                <c:ptCount val="1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</c:numCache>
            </c:numRef>
          </c:cat>
          <c:val>
            <c:numRef>
              <c:f>Sheet1!$J$18:$J$31</c:f>
              <c:numCache>
                <c:formatCode>0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20</c:v>
                </c:pt>
                <c:pt idx="6">
                  <c:v>29</c:v>
                </c:pt>
                <c:pt idx="7">
                  <c:v>36</c:v>
                </c:pt>
                <c:pt idx="8">
                  <c:v>49</c:v>
                </c:pt>
                <c:pt idx="9">
                  <c:v>64</c:v>
                </c:pt>
                <c:pt idx="10">
                  <c:v>80</c:v>
                </c:pt>
                <c:pt idx="11">
                  <c:v>91</c:v>
                </c:pt>
                <c:pt idx="12">
                  <c:v>99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C-4FEB-9279-B59390C08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9433248"/>
        <c:axId val="139433640"/>
      </c:barChart>
      <c:catAx>
        <c:axId val="13943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Weight (pounds)</a:t>
                </a:r>
              </a:p>
            </c:rich>
          </c:tx>
          <c:layout>
            <c:manualLayout>
              <c:xMode val="edge"/>
              <c:yMode val="edge"/>
              <c:x val="0.75949018365928278"/>
              <c:y val="0.903922722402680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139433640"/>
        <c:crosses val="autoZero"/>
        <c:auto val="1"/>
        <c:lblAlgn val="ctr"/>
        <c:lblOffset val="100"/>
        <c:noMultiLvlLbl val="0"/>
      </c:catAx>
      <c:valAx>
        <c:axId val="1394336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 dirty="0"/>
                  <a:t>Number</a:t>
                </a:r>
              </a:p>
              <a:p>
                <a:pPr>
                  <a:defRPr sz="2000"/>
                </a:pPr>
                <a:r>
                  <a:rPr lang="en-US" sz="2000" dirty="0"/>
                  <a:t> of Boys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at</a:t>
                </a:r>
                <a:r>
                  <a:rPr lang="en-US" sz="2400" i="1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or below</a:t>
                </a:r>
                <a:r>
                  <a:rPr lang="en-US" sz="2000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baseline="0" dirty="0"/>
                  <a:t>that weight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"/>
              <c:y val="0.21434144595561921"/>
            </c:manualLayout>
          </c:layout>
          <c:overlay val="0"/>
        </c:title>
        <c:numFmt formatCode="0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943324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80936213248582"/>
          <c:y val="3.1972698877003256E-2"/>
          <c:w val="0.74362517758674684"/>
          <c:h val="0.77993979694222881"/>
        </c:manualLayout>
      </c:layout>
      <c:lineChart>
        <c:grouping val="standard"/>
        <c:varyColors val="0"/>
        <c:ser>
          <c:idx val="1"/>
          <c:order val="0"/>
          <c:spPr>
            <a:ln w="47625">
              <a:solidFill>
                <a:schemeClr val="tx2"/>
              </a:solidFill>
            </a:ln>
          </c:spPr>
          <c:marker>
            <c:symbol val="square"/>
            <c:size val="11"/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cat>
            <c:numRef>
              <c:f>Sheet1!$H$18:$H$31</c:f>
              <c:numCache>
                <c:formatCode>General</c:formatCode>
                <c:ptCount val="1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</c:numCache>
            </c:numRef>
          </c:cat>
          <c:val>
            <c:numRef>
              <c:f>Sheet1!$J$18:$J$31</c:f>
              <c:numCache>
                <c:formatCode>0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20</c:v>
                </c:pt>
                <c:pt idx="6">
                  <c:v>29</c:v>
                </c:pt>
                <c:pt idx="7">
                  <c:v>36</c:v>
                </c:pt>
                <c:pt idx="8">
                  <c:v>49</c:v>
                </c:pt>
                <c:pt idx="9">
                  <c:v>64</c:v>
                </c:pt>
                <c:pt idx="10">
                  <c:v>80</c:v>
                </c:pt>
                <c:pt idx="11">
                  <c:v>91</c:v>
                </c:pt>
                <c:pt idx="12">
                  <c:v>99</c:v>
                </c:pt>
                <c:pt idx="1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2-41ED-B23E-4D17C5DA7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34424"/>
        <c:axId val="139434816"/>
      </c:lineChart>
      <c:catAx>
        <c:axId val="139434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Weight (pounds)</a:t>
                </a:r>
              </a:p>
            </c:rich>
          </c:tx>
          <c:layout>
            <c:manualLayout>
              <c:xMode val="edge"/>
              <c:yMode val="edge"/>
              <c:x val="0.75949018365928278"/>
              <c:y val="0.903922722402680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139434816"/>
        <c:crosses val="autoZero"/>
        <c:auto val="1"/>
        <c:lblAlgn val="ctr"/>
        <c:lblOffset val="100"/>
        <c:noMultiLvlLbl val="0"/>
      </c:catAx>
      <c:valAx>
        <c:axId val="1394348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2000" dirty="0"/>
                  <a:t>Number</a:t>
                </a:r>
              </a:p>
              <a:p>
                <a:pPr>
                  <a:defRPr sz="1600"/>
                </a:pPr>
                <a:r>
                  <a:rPr lang="en-US" sz="2000" dirty="0"/>
                  <a:t> of Boys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at</a:t>
                </a:r>
                <a:r>
                  <a:rPr lang="en-US" sz="2400" i="1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or below</a:t>
                </a:r>
                <a:r>
                  <a:rPr lang="en-US" sz="2000" baseline="0" dirty="0"/>
                  <a:t> that weight</a:t>
                </a:r>
                <a:endParaRPr lang="en-US" sz="2000" dirty="0"/>
              </a:p>
            </c:rich>
          </c:tx>
          <c:overlay val="0"/>
        </c:title>
        <c:numFmt formatCode="0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943442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F403-3F58-4BA7-9ADF-A91903DAFABB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11ED-CD32-4B0D-9199-86DC58506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SvS13T4J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ntro To Relative Position!">
            <a:hlinkClick r:id="" action="ppaction://media"/>
            <a:extLst>
              <a:ext uri="{FF2B5EF4-FFF2-40B4-BE49-F238E27FC236}">
                <a16:creationId xmlns:a16="http://schemas.microsoft.com/office/drawing/2014/main" id="{EA8C19D9-554A-412B-9D25-0A7F21B01D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3867" y="8382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5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EAEC5-2787-42D8-8533-0BD48B0C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"/>
          <a:stretch/>
        </p:blipFill>
        <p:spPr>
          <a:xfrm>
            <a:off x="228600" y="228600"/>
            <a:ext cx="8534400" cy="63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29775" cy="6777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181600"/>
            <a:ext cx="6144118" cy="923330"/>
          </a:xfrm>
          <a:prstGeom prst="rect">
            <a:avLst/>
          </a:prstGeom>
          <a:solidFill>
            <a:schemeClr val="bg2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“A beautiful blanket of snow hindered construction of Bend’s </a:t>
            </a:r>
          </a:p>
          <a:p>
            <a:r>
              <a:rPr lang="en-US" dirty="0"/>
              <a:t>St. Francis of Assisi Church in the early months of 1920.  The </a:t>
            </a:r>
          </a:p>
          <a:p>
            <a:r>
              <a:rPr lang="en-US" dirty="0"/>
              <a:t>church’s brick foundation and arched entry are (barely) visible.”</a:t>
            </a:r>
          </a:p>
        </p:txBody>
      </p:sp>
    </p:spTree>
    <p:extLst>
      <p:ext uri="{BB962C8B-B14F-4D97-AF65-F5344CB8AC3E}">
        <p14:creationId xmlns:p14="http://schemas.microsoft.com/office/powerpoint/2010/main" val="7216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0"/>
            <a:ext cx="9143999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20"/>
            <a:ext cx="9144000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1912"/>
            <a:ext cx="8943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430D-EB03-4E90-82C5-9CB8AA4E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0"/>
            <a:ext cx="9829800" cy="4009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3B8A9-AEBE-43DA-9980-E38420EF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81677"/>
            <a:ext cx="4843462" cy="392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468C7-D182-477D-858E-5AC54CF42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48" y="3881362"/>
            <a:ext cx="4092852" cy="27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7777163" cy="5772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652C-0EEA-4517-B8C9-7F5C9EB44C35}"/>
              </a:ext>
            </a:extLst>
          </p:cNvPr>
          <p:cNvSpPr txBox="1"/>
          <p:nvPr/>
        </p:nvSpPr>
        <p:spPr>
          <a:xfrm>
            <a:off x="1981200" y="6045158"/>
            <a:ext cx="546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Let’s take a look, shall we?  </a:t>
            </a:r>
          </a:p>
        </p:txBody>
      </p:sp>
    </p:spTree>
    <p:extLst>
      <p:ext uri="{BB962C8B-B14F-4D97-AF65-F5344CB8AC3E}">
        <p14:creationId xmlns:p14="http://schemas.microsoft.com/office/powerpoint/2010/main" val="345512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Weights of 100 randomly selected 2 year old white American males (in pounds)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5270"/>
              </p:ext>
            </p:extLst>
          </p:nvPr>
        </p:nvGraphicFramePr>
        <p:xfrm>
          <a:off x="533400" y="1676400"/>
          <a:ext cx="8077200" cy="4876800"/>
        </p:xfrm>
        <a:graphic>
          <a:graphicData uri="http://schemas.openxmlformats.org/drawingml/2006/table">
            <a:tbl>
              <a:tblPr/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1470025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Weights of 100 randomly selected 2 year old white American males (in pounds) </a:t>
            </a:r>
            <a:endParaRPr lang="en-US" sz="36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752600"/>
          <a:ext cx="841057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39775"/>
            <a:ext cx="88392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So, Max is in the 80</a:t>
            </a:r>
            <a:r>
              <a:rPr lang="en-US" sz="3600" b="1" baseline="30000" dirty="0"/>
              <a:t>th</a:t>
            </a:r>
            <a:r>
              <a:rPr lang="en-US" sz="3600" b="1" dirty="0"/>
              <a:t> percentile for his weight, because, at 31 pounds, he weighed more than 80% of 2 – year old white American boys.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048000"/>
            <a:ext cx="80010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percentile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the proportion of data that a given point exceeds.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70025"/>
          </a:xfrm>
        </p:spPr>
        <p:txBody>
          <a:bodyPr>
            <a:normAutofit/>
          </a:bodyPr>
          <a:lstStyle/>
          <a:p>
            <a:r>
              <a:rPr lang="en-US" sz="2800" b="1" dirty="0"/>
              <a:t>Sometimes, to visualize these easier, folks will use </a:t>
            </a:r>
            <a:r>
              <a:rPr lang="en-US" sz="2800" b="1" i="1" u="sng" dirty="0"/>
              <a:t>cumulative</a:t>
            </a:r>
            <a:r>
              <a:rPr lang="en-US" sz="2800" b="1" u="sng" dirty="0"/>
              <a:t> frequency histograms!</a:t>
            </a:r>
            <a:endParaRPr lang="en-US" sz="28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...or an </a:t>
            </a:r>
            <a:r>
              <a:rPr lang="en-US" sz="3600" b="1" u="sng" dirty="0"/>
              <a:t>ogive</a:t>
            </a:r>
            <a:r>
              <a:rPr lang="en-US" sz="3600" b="1" dirty="0"/>
              <a:t>.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3716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artsgraphsdiagrams.com/HealthCharts/images/growth-birth-36-bo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2383"/>
            <a:ext cx="5562600" cy="66494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209800"/>
            <a:ext cx="297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ogive you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might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one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(or maybe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already have!)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EAEC5-2787-42D8-8533-0BD48B0C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"/>
          <a:stretch/>
        </p:blipFill>
        <p:spPr>
          <a:xfrm>
            <a:off x="533400" y="455434"/>
            <a:ext cx="8229600" cy="61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99858-7B06-44DF-AA81-969717B95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48"/>
            <a:ext cx="9144000" cy="58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290</Words>
  <Application>Microsoft Office PowerPoint</Application>
  <PresentationFormat>On-screen Show (4:3)</PresentationFormat>
  <Paragraphs>124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Weights of 100 randomly selected 2 year old white American males (in pounds) </vt:lpstr>
      <vt:lpstr>Weights of 100 randomly selected 2 year old white American males (in pounds) </vt:lpstr>
      <vt:lpstr>So, Max is in the 80th percentile for his weight, because, at 31 pounds, he weighed more than 80% of 2 – year old white American boys.  </vt:lpstr>
      <vt:lpstr>Sometimes, to visualize these easier, folks will use cumulative frequency histograms!</vt:lpstr>
      <vt:lpstr>...or an ogive.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srule</dc:creator>
  <cp:lastModifiedBy>Sean Rule</cp:lastModifiedBy>
  <cp:revision>41</cp:revision>
  <dcterms:created xsi:type="dcterms:W3CDTF">2010-08-25T22:41:26Z</dcterms:created>
  <dcterms:modified xsi:type="dcterms:W3CDTF">2023-02-07T00:16:44Z</dcterms:modified>
</cp:coreProperties>
</file>