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4" r:id="rId3"/>
    <p:sldId id="285" r:id="rId4"/>
    <p:sldId id="263" r:id="rId5"/>
    <p:sldId id="277" r:id="rId6"/>
    <p:sldId id="278" r:id="rId7"/>
    <p:sldId id="279" r:id="rId8"/>
    <p:sldId id="280" r:id="rId9"/>
    <p:sldId id="265" r:id="rId10"/>
    <p:sldId id="269" r:id="rId11"/>
    <p:sldId id="281" r:id="rId12"/>
    <p:sldId id="282" r:id="rId13"/>
    <p:sldId id="283" r:id="rId14"/>
    <p:sldId id="266" r:id="rId15"/>
    <p:sldId id="270" r:id="rId16"/>
    <p:sldId id="26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40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66F-0392-4099-BF81-B86F66E5BA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7EEB-C753-4245-819A-F02872ADD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66F-0392-4099-BF81-B86F66E5BA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7EEB-C753-4245-819A-F02872ADD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1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66F-0392-4099-BF81-B86F66E5BA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7EEB-C753-4245-819A-F02872ADD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66F-0392-4099-BF81-B86F66E5BA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7EEB-C753-4245-819A-F02872ADD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2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66F-0392-4099-BF81-B86F66E5BA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7EEB-C753-4245-819A-F02872ADD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66F-0392-4099-BF81-B86F66E5BA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7EEB-C753-4245-819A-F02872ADD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66F-0392-4099-BF81-B86F66E5BA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7EEB-C753-4245-819A-F02872ADD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7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66F-0392-4099-BF81-B86F66E5BA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7EEB-C753-4245-819A-F02872ADD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4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66F-0392-4099-BF81-B86F66E5BA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7EEB-C753-4245-819A-F02872ADD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66F-0392-4099-BF81-B86F66E5BA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7EEB-C753-4245-819A-F02872ADD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8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66F-0392-4099-BF81-B86F66E5BA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7EEB-C753-4245-819A-F02872ADD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B66F-0392-4099-BF81-B86F66E5BA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7EEB-C753-4245-819A-F02872ADD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030736" cy="275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7692" b="7692"/>
          <a:stretch>
            <a:fillRect/>
          </a:stretch>
        </p:blipFill>
        <p:spPr bwMode="auto">
          <a:xfrm>
            <a:off x="5943600" y="228600"/>
            <a:ext cx="236053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9804" t="6536" r="5882"/>
          <a:stretch>
            <a:fillRect/>
          </a:stretch>
        </p:blipFill>
        <p:spPr bwMode="auto">
          <a:xfrm>
            <a:off x="533400" y="3429000"/>
            <a:ext cx="3276600" cy="300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5039" t="2953" r="4252" b="4281"/>
          <a:stretch>
            <a:fillRect/>
          </a:stretch>
        </p:blipFill>
        <p:spPr bwMode="auto">
          <a:xfrm>
            <a:off x="5562600" y="3657600"/>
            <a:ext cx="329184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llegeexcel.com/about/teammembers/hdrimage_m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7913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3723999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762000"/>
            <a:ext cx="7875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this describe a binomial experiment?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61821" y="1752600"/>
            <a:ext cx="61208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Rolling a single die,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counting the pips you get.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11273" y="3776246"/>
            <a:ext cx="59267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Roll a single die.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If you roll</a:t>
            </a: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3, you win $4.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If not, you lose $1. 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762000"/>
            <a:ext cx="7875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this describe a binomial experiment?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07160" y="1371600"/>
            <a:ext cx="623016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Rolling two</a:t>
            </a: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dice,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summing the pips you get.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92900" y="3201650"/>
            <a:ext cx="62587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Rolling two</a:t>
            </a: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dice</a:t>
            </a: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….you win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if you get a sum of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7 or 11.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28411" y="4953000"/>
            <a:ext cx="68924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Rolling two</a:t>
            </a: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dice 5 times,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4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etting on 7 or 11 each time.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762000"/>
            <a:ext cx="7875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this describe a binomial experiment?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752600"/>
            <a:ext cx="450843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Buying 4 Oregon Cash Cow Bingo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Scratchoffs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for 2$ each and keeping track of how many win.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overall chance</a:t>
            </a:r>
            <a:r>
              <a:rPr kumimoji="0" lang="en-US" sz="32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 winning per ticket: 1 in 3.54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Sample ti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31725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762000"/>
            <a:ext cx="7875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this describe a binomial experiment?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2209800"/>
            <a:ext cx="824975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About 7% of American men have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red/green color blindness (RGCB).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You select 20 at random and check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to see how many have RGCB.  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762000"/>
            <a:ext cx="7875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this describe a binomial experiment?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2240579"/>
            <a:ext cx="8763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4300" dirty="0"/>
              <a:t>About 7% of American men have</a:t>
            </a:r>
          </a:p>
          <a:p>
            <a:pPr lvl="0" algn="ctr"/>
            <a:r>
              <a:rPr lang="en-US" sz="4300" dirty="0"/>
              <a:t> red/green color blindness (RGCB).  </a:t>
            </a:r>
          </a:p>
          <a:p>
            <a:pPr lvl="0" algn="ctr"/>
            <a:r>
              <a:rPr lang="en-US" sz="4300" dirty="0"/>
              <a:t>You keep selecting men at random </a:t>
            </a:r>
          </a:p>
          <a:p>
            <a:pPr lvl="0" algn="ctr"/>
            <a:r>
              <a:rPr lang="en-US" sz="4300" dirty="0"/>
              <a:t>until you’ve found 20 that have RGCB.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x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2514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m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066800"/>
            <a:ext cx="275129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ma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066799"/>
            <a:ext cx="2514600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…Max, summer 2010…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152400" y="381000"/>
            <a:ext cx="903247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Assume Max is guessing when he puts his Crocs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on, and assume he tries 10 times...is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that a binomial experiment?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AD742F7-1407-4A83-97B7-BEA4B4F80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366" y="2844225"/>
            <a:ext cx="6783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Let’s continue this with an in-class quiz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9487"/>
      </p:ext>
    </p:extLst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0"/>
            <a:ext cx="6934200" cy="69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09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P(“female” chick  is </a:t>
            </a:r>
            <a:r>
              <a:rPr lang="en-US" sz="3600" b="1" i="1" dirty="0"/>
              <a:t>actually</a:t>
            </a:r>
            <a:r>
              <a:rPr lang="en-US" sz="3600" b="1" dirty="0"/>
              <a:t> female) = 0.9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64190"/>
            <a:ext cx="6019800" cy="400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We selected 4 chicks (from ~1000 in the store)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030736" cy="275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0254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030736" cy="275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5039" t="2953" r="4252" b="4281"/>
          <a:stretch>
            <a:fillRect/>
          </a:stretch>
        </p:blipFill>
        <p:spPr bwMode="auto">
          <a:xfrm>
            <a:off x="5562600" y="3657600"/>
            <a:ext cx="329184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0254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030736" cy="275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9804" t="6536" r="5882"/>
          <a:stretch>
            <a:fillRect/>
          </a:stretch>
        </p:blipFill>
        <p:spPr bwMode="auto">
          <a:xfrm>
            <a:off x="533400" y="3429000"/>
            <a:ext cx="3276600" cy="300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5039" t="2953" r="4252" b="4281"/>
          <a:stretch>
            <a:fillRect/>
          </a:stretch>
        </p:blipFill>
        <p:spPr bwMode="auto">
          <a:xfrm>
            <a:off x="5562600" y="3657600"/>
            <a:ext cx="329184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0254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030736" cy="275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7692" b="7692"/>
          <a:stretch>
            <a:fillRect/>
          </a:stretch>
        </p:blipFill>
        <p:spPr bwMode="auto">
          <a:xfrm>
            <a:off x="5943600" y="228600"/>
            <a:ext cx="236053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9804" t="6536" r="5882"/>
          <a:stretch>
            <a:fillRect/>
          </a:stretch>
        </p:blipFill>
        <p:spPr bwMode="auto">
          <a:xfrm>
            <a:off x="533400" y="3429000"/>
            <a:ext cx="3276600" cy="300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5039" t="2953" r="4252" b="4281"/>
          <a:stretch>
            <a:fillRect/>
          </a:stretch>
        </p:blipFill>
        <p:spPr bwMode="auto">
          <a:xfrm>
            <a:off x="5562600" y="3657600"/>
            <a:ext cx="329184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0254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90265"/>
            <a:ext cx="7772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u="sng" dirty="0">
                <a:ea typeface="Times New Roman"/>
              </a:rPr>
              <a:t>Binomial Random Variables</a:t>
            </a:r>
            <a:endParaRPr lang="en-US" sz="3600" dirty="0">
              <a:latin typeface="Times New Roman"/>
              <a:ea typeface="Times New Roman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228600" y="1981200"/>
            <a:ext cx="7892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1)</a:t>
            </a:r>
            <a:r>
              <a:rPr kumimoji="0" lang="en-US" sz="3200" b="1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…a fixed number of independent trials…</a:t>
            </a:r>
            <a:endParaRPr kumimoji="0" lang="en-US" sz="11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143000"/>
            <a:ext cx="7772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u="sng" dirty="0">
                <a:ea typeface="Times New Roman"/>
              </a:rPr>
              <a:t>Binomial</a:t>
            </a:r>
            <a:r>
              <a:rPr lang="en-US" sz="3600" b="1" dirty="0">
                <a:ea typeface="Times New Roman"/>
              </a:rPr>
              <a:t> </a:t>
            </a:r>
            <a:r>
              <a:rPr lang="en-US" sz="3600" dirty="0">
                <a:ea typeface="Times New Roman"/>
              </a:rPr>
              <a:t>experiments have…</a:t>
            </a:r>
            <a:endParaRPr lang="en-US" sz="3600" dirty="0">
              <a:latin typeface="Times New Roman"/>
              <a:ea typeface="Times New Roman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02783" y="2594283"/>
            <a:ext cx="813209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 this exercise, it’s the </a:t>
            </a:r>
            <a:r>
              <a:rPr kumimoji="0" lang="en-US" sz="4000" b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chicks!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sz="1000" i="1" dirty="0">
              <a:latin typeface="Calibri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(can</a:t>
            </a:r>
            <a:r>
              <a:rPr kumimoji="0" lang="en-US" sz="24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you think of a reason they might </a:t>
            </a:r>
            <a:r>
              <a:rPr kumimoji="0" lang="en-US" sz="2400" b="1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not</a:t>
            </a:r>
            <a:r>
              <a:rPr kumimoji="0" lang="en-US" sz="24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be independent?)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28600" y="42158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2)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/>
              <a:t>…with two mutually exclusive outcomes per trial…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7215942-6C52-49E2-887B-8953FAE56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902" y="558296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3)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/>
              <a:t>…with a constant probability of occurrence per trial.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326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Altiris User</dc:creator>
  <cp:lastModifiedBy>Sean Rule</cp:lastModifiedBy>
  <cp:revision>71</cp:revision>
  <dcterms:created xsi:type="dcterms:W3CDTF">2011-01-24T16:05:56Z</dcterms:created>
  <dcterms:modified xsi:type="dcterms:W3CDTF">2022-11-07T19:38:09Z</dcterms:modified>
</cp:coreProperties>
</file>