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98" r:id="rId4"/>
    <p:sldId id="296" r:id="rId5"/>
    <p:sldId id="277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EAB2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>
      <p:cViewPr varScale="1">
        <p:scale>
          <a:sx n="86" d="100"/>
          <a:sy n="86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93792"/>
        <c:axId val="85845120"/>
      </c:barChart>
      <c:catAx>
        <c:axId val="85793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Sum of Pips</a:t>
                </a:r>
              </a:p>
            </c:rich>
          </c:tx>
          <c:layout>
            <c:manualLayout>
              <c:xMode val="edge"/>
              <c:yMode val="edge"/>
              <c:x val="0.82711806185517134"/>
              <c:y val="0.916009319854906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5845120"/>
        <c:crosses val="autoZero"/>
        <c:auto val="1"/>
        <c:lblAlgn val="ctr"/>
        <c:lblOffset val="100"/>
        <c:noMultiLvlLbl val="0"/>
      </c:catAx>
      <c:valAx>
        <c:axId val="858451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Frequency</a:t>
                </a:r>
              </a:p>
            </c:rich>
          </c:tx>
          <c:layout>
            <c:manualLayout>
              <c:xMode val="edge"/>
              <c:yMode val="edge"/>
              <c:x val="1.4336917562724014E-2"/>
              <c:y val="0.200502566891522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5793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5AC0-FC43-4F61-B69D-37464F1A6762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1829-FF08-486F-89BE-873BBB958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7.3(die%20rolls)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9" y="228600"/>
            <a:ext cx="76676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49244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209800"/>
            <a:ext cx="4981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066800"/>
            <a:ext cx="49911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7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Mighty Central Limit Theorem!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Suppose you want to study a population with an average of </a:t>
            </a:r>
            <a:r>
              <a:rPr lang="en-US" b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and a standard deviation of </a:t>
            </a:r>
            <a:r>
              <a:rPr lang="en-US" b="1" dirty="0" smtClean="0">
                <a:sym typeface="Symbol"/>
              </a:rPr>
              <a:t></a:t>
            </a:r>
            <a:r>
              <a:rPr lang="en-US" dirty="0" smtClean="0">
                <a:sym typeface="Symbol"/>
              </a:rPr>
              <a:t> (neither of which you know).  So, you take a random sample of size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Mighty Central Limit Theorem!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you want to study a population with an average of </a:t>
            </a:r>
            <a:r>
              <a:rPr lang="en-US" b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and a standard deviation of </a:t>
            </a:r>
            <a:r>
              <a:rPr lang="en-US" b="1" dirty="0" smtClean="0">
                <a:sym typeface="Symbol"/>
              </a:rPr>
              <a:t></a:t>
            </a:r>
            <a:r>
              <a:rPr lang="en-US" dirty="0" smtClean="0">
                <a:sym typeface="Symbol"/>
              </a:rPr>
              <a:t> (neither of which you know). So, you take a random sample of size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57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Your sample mean will have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sampling distribution </a:t>
            </a:r>
            <a:r>
              <a:rPr lang="en-US" sz="3200" dirty="0" smtClean="0">
                <a:sym typeface="Symbol"/>
              </a:rPr>
              <a:t>(</a:t>
            </a:r>
            <a:r>
              <a:rPr lang="en-US" sz="3200" dirty="0" err="1" smtClean="0">
                <a:sym typeface="Symbol"/>
              </a:rPr>
              <a:t>yay</a:t>
            </a:r>
            <a:r>
              <a:rPr lang="en-US" sz="3200" dirty="0" smtClean="0">
                <a:sym typeface="Symbol"/>
              </a:rPr>
              <a:t>!)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centered on </a:t>
            </a:r>
            <a:r>
              <a:rPr lang="en-US" sz="3200" b="1" dirty="0" smtClean="0">
                <a:sym typeface="Symbol"/>
              </a:rPr>
              <a:t> </a:t>
            </a:r>
            <a:r>
              <a:rPr lang="en-US" sz="3200" dirty="0" smtClean="0">
                <a:sym typeface="Symbol"/>
              </a:rPr>
              <a:t>(</a:t>
            </a:r>
            <a:r>
              <a:rPr lang="en-US" sz="3200" dirty="0" err="1" smtClean="0">
                <a:sym typeface="Symbol"/>
              </a:rPr>
              <a:t>yay</a:t>
            </a:r>
            <a:r>
              <a:rPr lang="en-US" sz="3200" dirty="0" smtClean="0">
                <a:sym typeface="Symbol"/>
              </a:rPr>
              <a:t>!)</a:t>
            </a:r>
            <a:r>
              <a:rPr lang="en-US" sz="3200" baseline="30000" dirty="0" smtClean="0">
                <a:sym typeface="Symbol"/>
              </a:rPr>
              <a:t>2</a:t>
            </a:r>
            <a:r>
              <a:rPr lang="en-US" sz="3200" dirty="0" smtClean="0">
                <a:sym typeface="Symbol"/>
              </a:rPr>
              <a:t>.  This means that your sample mean is an accurate (unbiased) estimator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.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In symbols,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4780" t="63701" r="36706" b="29992"/>
          <a:stretch>
            <a:fillRect/>
          </a:stretch>
        </p:blipFill>
        <p:spPr bwMode="auto">
          <a:xfrm>
            <a:off x="6553200" y="57150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Mighty Central Limit Theorem!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you want to study a population with an average of </a:t>
            </a:r>
            <a:r>
              <a:rPr lang="en-US" b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and a standard deviation of </a:t>
            </a:r>
            <a:r>
              <a:rPr lang="en-US" b="1" dirty="0" smtClean="0">
                <a:sym typeface="Symbol"/>
              </a:rPr>
              <a:t></a:t>
            </a:r>
            <a:r>
              <a:rPr lang="en-US" dirty="0" smtClean="0">
                <a:sym typeface="Symbol"/>
              </a:rPr>
              <a:t> (neither of which you know). So, you take a random sample of size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57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However, there is still variation in your sample mean (it doesn’t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equal </a:t>
            </a:r>
            <a:r>
              <a:rPr lang="en-US" sz="3200" b="1" dirty="0" smtClean="0">
                <a:sym typeface="Symbol"/>
              </a:rPr>
              <a:t></a:t>
            </a:r>
            <a:r>
              <a:rPr lang="en-US" sz="3200" dirty="0" smtClean="0">
                <a:sym typeface="Symbol"/>
              </a:rPr>
              <a:t>).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33800" y="5105400"/>
          <a:ext cx="1676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3" imgW="368300" imgH="241300" progId="Equation.DSMT4">
                  <p:embed/>
                </p:oleObj>
              </mc:Choice>
              <mc:Fallback>
                <p:oleObj name="Equation" r:id="rId3" imgW="368300" imgH="241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05400"/>
                        <a:ext cx="16764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Mighty Central Limit Theorem!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you want to study a population with an average of </a:t>
            </a:r>
            <a:r>
              <a:rPr lang="en-US" b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and a standard deviation of </a:t>
            </a:r>
            <a:r>
              <a:rPr lang="en-US" b="1" dirty="0" smtClean="0">
                <a:sym typeface="Symbol"/>
              </a:rPr>
              <a:t></a:t>
            </a:r>
            <a:r>
              <a:rPr lang="en-US" dirty="0" smtClean="0">
                <a:sym typeface="Symbol"/>
              </a:rPr>
              <a:t> (neither of which you know). So, you take a random sample of size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57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</a:t>
            </a:r>
            <a:r>
              <a:rPr lang="en-US" sz="3200" noProof="0" dirty="0" smtClean="0"/>
              <a:t>But, your sample standard deviation </a:t>
            </a:r>
            <a:r>
              <a:rPr lang="en-US" sz="3200" b="1" i="1" noProof="0" dirty="0" smtClean="0"/>
              <a:t>s </a:t>
            </a:r>
            <a:r>
              <a:rPr lang="en-US" sz="3200" noProof="0" dirty="0" smtClean="0"/>
              <a:t>(which many articles call the </a:t>
            </a:r>
            <a:r>
              <a:rPr lang="en-US" sz="3200" b="1" i="1" noProof="0" dirty="0" smtClean="0"/>
              <a:t>standard error of the mean, or SE</a:t>
            </a:r>
            <a:r>
              <a:rPr lang="en-US" sz="3200" noProof="0" dirty="0" smtClean="0"/>
              <a:t>) shrinks as your sample size </a:t>
            </a:r>
            <a:r>
              <a:rPr lang="en-US" sz="3200" dirty="0" smtClean="0"/>
              <a:t>grows </a:t>
            </a:r>
            <a:r>
              <a:rPr lang="en-US" sz="3200" smtClean="0"/>
              <a:t>(yay!)</a:t>
            </a:r>
            <a:r>
              <a:rPr lang="en-US" sz="3200" baseline="30000" smtClean="0"/>
              <a:t>3</a:t>
            </a:r>
            <a:r>
              <a:rPr lang="en-US" sz="3200" smtClean="0"/>
              <a:t> </a:t>
            </a:r>
            <a:r>
              <a:rPr lang="en-US" sz="3200" dirty="0" smtClean="0"/>
              <a:t>.  </a:t>
            </a:r>
            <a:r>
              <a:rPr lang="en-US" sz="3200" noProof="0" dirty="0" smtClean="0"/>
              <a:t>In fact,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16500" y="5181600"/>
          <a:ext cx="19939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3" imgW="558800" imgH="419100" progId="Equation.DSMT4">
                  <p:embed/>
                </p:oleObj>
              </mc:Choice>
              <mc:Fallback>
                <p:oleObj name="Equation" r:id="rId3" imgW="558800" imgH="419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181600"/>
                        <a:ext cx="1993900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Mighty Central Limit Theorem!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you want to study a population with an average of </a:t>
            </a:r>
            <a:r>
              <a:rPr lang="en-US" b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and a standard deviation of </a:t>
            </a:r>
            <a:r>
              <a:rPr lang="en-US" b="1" dirty="0" smtClean="0">
                <a:sym typeface="Symbol"/>
              </a:rPr>
              <a:t></a:t>
            </a:r>
            <a:r>
              <a:rPr lang="en-US" dirty="0" smtClean="0">
                <a:sym typeface="Symbol"/>
              </a:rPr>
              <a:t> (neither of which you know). So, you take a random sample of size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57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</a:t>
            </a:r>
            <a:r>
              <a:rPr lang="en-US" sz="3200" noProof="0" dirty="0" smtClean="0"/>
              <a:t>This means that, on average, </a:t>
            </a:r>
            <a:r>
              <a:rPr lang="en-US" sz="3200" b="1" dirty="0" smtClean="0">
                <a:sym typeface="Symbol"/>
              </a:rPr>
              <a:t> </a:t>
            </a:r>
            <a:r>
              <a:rPr lang="en-US" sz="3200" dirty="0" smtClean="0">
                <a:sym typeface="Symbol"/>
              </a:rPr>
              <a:t>will be within a “usual” range of values:</a:t>
            </a:r>
            <a:r>
              <a:rPr lang="en-US" sz="3200" noProof="0" dirty="0" smtClean="0"/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24125" y="5095875"/>
          <a:ext cx="4108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3" imgW="1574640" imgH="266400" progId="Equation.DSMT4">
                  <p:embed/>
                </p:oleObj>
              </mc:Choice>
              <mc:Fallback>
                <p:oleObj name="Equation" r:id="rId3" imgW="157464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5095875"/>
                        <a:ext cx="41084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Mighty Central Limit Theorem!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you want to study a population with an average of </a:t>
            </a:r>
            <a:r>
              <a:rPr lang="en-US" b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and a standard deviation of </a:t>
            </a:r>
            <a:r>
              <a:rPr lang="en-US" b="1" dirty="0" smtClean="0">
                <a:sym typeface="Symbol"/>
              </a:rPr>
              <a:t></a:t>
            </a:r>
            <a:r>
              <a:rPr lang="en-US" dirty="0" smtClean="0">
                <a:sym typeface="Symbol"/>
              </a:rPr>
              <a:t> (neither of which you know). So, you take a random sample of size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57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lang="en-US" sz="3200" noProof="0" dirty="0" smtClean="0"/>
              <a:t>Since SE is inversely proportional to the sample size, as the sample gets larger, the precision of our interval gets better (yay!)</a:t>
            </a:r>
            <a:r>
              <a:rPr lang="en-US" sz="3200" baseline="30000" dirty="0" smtClean="0"/>
              <a:t>4</a:t>
            </a:r>
            <a:r>
              <a:rPr lang="en-US" sz="3200" noProof="0" dirty="0" smtClean="0"/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27500" y="5526087"/>
          <a:ext cx="1435100" cy="91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Equation" r:id="rId3" imgW="279158" imgH="177646" progId="Equation.DSMT4">
                  <p:embed/>
                </p:oleObj>
              </mc:Choice>
              <mc:Fallback>
                <p:oleObj name="Equation" r:id="rId3" imgW="279158" imgH="177646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526087"/>
                        <a:ext cx="1435100" cy="912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2438400" cy="223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33400"/>
            <a:ext cx="240710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68646"/>
            <a:ext cx="2352675" cy="21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962400"/>
            <a:ext cx="2428875" cy="222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Mighty Central Limit Theorem!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you want to study a population with an average of </a:t>
            </a:r>
            <a:r>
              <a:rPr lang="en-US" b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and a standard deviation of </a:t>
            </a:r>
            <a:r>
              <a:rPr lang="en-US" b="1" dirty="0" smtClean="0">
                <a:sym typeface="Symbol"/>
              </a:rPr>
              <a:t></a:t>
            </a:r>
            <a:r>
              <a:rPr lang="en-US" dirty="0" smtClean="0">
                <a:sym typeface="Symbol"/>
              </a:rPr>
              <a:t> (neither of which you know). So, you take a random sample of size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576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N</a:t>
            </a:r>
            <a:r>
              <a:rPr lang="en-US" sz="3200" noProof="0" dirty="0" smtClean="0"/>
              <a:t>o need for </a:t>
            </a:r>
            <a:r>
              <a:rPr lang="en-US" sz="4000" b="1" noProof="0" dirty="0" smtClean="0"/>
              <a:t>huge</a:t>
            </a:r>
            <a:r>
              <a:rPr lang="en-US" sz="3200" noProof="0" dirty="0" smtClean="0"/>
              <a:t> samples to invoke the CLT…yay</a:t>
            </a:r>
            <a:r>
              <a:rPr lang="en-US" sz="3200" baseline="30000" noProof="0" dirty="0" smtClean="0"/>
              <a:t>5</a:t>
            </a:r>
            <a:r>
              <a:rPr lang="en-US" sz="3200" noProof="0" dirty="0" smtClean="0"/>
              <a:t>!  As n </a:t>
            </a:r>
            <a:r>
              <a:rPr lang="en-US" sz="3200" noProof="0" dirty="0" smtClean="0">
                <a:sym typeface="Symbol"/>
              </a:rPr>
              <a:t> , the bells become perfect, but an </a:t>
            </a:r>
            <a:r>
              <a:rPr lang="en-US" sz="3200" noProof="0" dirty="0" smtClean="0"/>
              <a:t>accepted</a:t>
            </a:r>
            <a:r>
              <a:rPr lang="en-US" sz="3200" dirty="0" smtClean="0"/>
              <a:t> minimum </a:t>
            </a:r>
            <a:r>
              <a:rPr lang="en-US" sz="3200" noProof="0" dirty="0" smtClean="0"/>
              <a:t>is </a:t>
            </a:r>
            <a:r>
              <a:rPr lang="en-US" sz="3200" b="1" i="1" noProof="0" dirty="0" smtClean="0"/>
              <a:t>n =</a:t>
            </a:r>
            <a:r>
              <a:rPr lang="en-US" sz="3200" noProof="0" dirty="0" smtClean="0"/>
              <a:t> 30, although, as you saw, far fewer </a:t>
            </a:r>
            <a:r>
              <a:rPr lang="en-US" sz="3200" dirty="0" smtClean="0"/>
              <a:t>can be fine.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sexystrength.com/wp-content/uploads/2014/11/studies-sh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838200"/>
            <a:ext cx="88380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4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81000" y="5334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For the purposes of our next activity, your dice represent the population you’re studying...now, suppose you want to find their </a:t>
            </a:r>
            <a:r>
              <a:rPr lang="en-US" sz="3200" b="1" dirty="0" smtClean="0">
                <a:sym typeface="Symbol"/>
              </a:rPr>
              <a:t>average.</a:t>
            </a:r>
            <a:endParaRPr lang="en-US" sz="32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You’ll never be able to know them </a:t>
            </a:r>
            <a:r>
              <a:rPr lang="en-US" sz="3200" b="1" i="1" dirty="0" smtClean="0"/>
              <a:t>directly…s</a:t>
            </a:r>
            <a:r>
              <a:rPr lang="en-US" sz="3200" b="1" dirty="0" smtClean="0"/>
              <a:t>o </a:t>
            </a:r>
            <a:r>
              <a:rPr lang="en-US" sz="3200" b="1" dirty="0" smtClean="0"/>
              <a:t>what do you do?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9876" y="4419600"/>
            <a:ext cx="351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u="sng" dirty="0" smtClean="0">
                <a:solidFill>
                  <a:srgbClr val="C00000"/>
                </a:solidFill>
              </a:rPr>
              <a:t>Quiz (IYL)</a:t>
            </a:r>
            <a:r>
              <a:rPr lang="en-US" b="1" dirty="0" smtClean="0">
                <a:solidFill>
                  <a:srgbClr val="C00000"/>
                </a:solidFill>
              </a:rPr>
              <a:t>: Sampling Distributions)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6019800"/>
            <a:ext cx="3242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hlinkClick r:id="rId2" action="ppaction://hlinkfile"/>
              </a:rPr>
              <a:t>Can Excel help here?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76157"/>
              </p:ext>
            </p:extLst>
          </p:nvPr>
        </p:nvGraphicFramePr>
        <p:xfrm>
          <a:off x="838200" y="1447800"/>
          <a:ext cx="6910387" cy="404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457200" y="3048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/>
              <a:t>“Typical” dice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369830"/>
              </p:ext>
            </p:extLst>
          </p:nvPr>
        </p:nvGraphicFramePr>
        <p:xfrm>
          <a:off x="2819400" y="5334000"/>
          <a:ext cx="3505200" cy="12573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744523"/>
                <a:gridCol w="2760677"/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ym typeface="Symbol"/>
                        </a:rPr>
                        <a:t>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ym typeface="Symbol"/>
                        </a:rPr>
                        <a:t>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2.42</a:t>
                      </a:r>
                      <a:r>
                        <a:rPr lang="en-US" sz="2800" u="none" strike="noStrike" baseline="0" dirty="0" smtClean="0"/>
                        <a:t> (</a:t>
                      </a:r>
                      <a:r>
                        <a:rPr lang="en-US" sz="2800" u="none" strike="noStrike" baseline="0" dirty="0" err="1" smtClean="0"/>
                        <a:t>ish</a:t>
                      </a:r>
                      <a:r>
                        <a:rPr lang="en-US" sz="2800" u="none" strike="noStrike" baseline="0" dirty="0" smtClean="0"/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8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3200" b="1" u="sng" dirty="0" smtClean="0"/>
              <a:t> (skewed left) dice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521336"/>
              </p:ext>
            </p:extLst>
          </p:nvPr>
        </p:nvGraphicFramePr>
        <p:xfrm>
          <a:off x="2819400" y="5334000"/>
          <a:ext cx="3505200" cy="12573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4523"/>
                <a:gridCol w="2760677"/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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/>
                        <a:t>8.1666...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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/>
                        <a:t>2.65</a:t>
                      </a:r>
                      <a:r>
                        <a:rPr lang="en-US" sz="2800" b="1" u="none" strike="noStrike" baseline="0" dirty="0" smtClean="0"/>
                        <a:t> (</a:t>
                      </a:r>
                      <a:r>
                        <a:rPr lang="en-US" sz="2800" b="1" u="none" strike="noStrike" baseline="0" dirty="0" err="1" smtClean="0"/>
                        <a:t>ish</a:t>
                      </a:r>
                      <a:r>
                        <a:rPr lang="en-US" sz="2800" b="1" u="none" strike="noStrike" baseline="0" dirty="0" smtClean="0"/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5029200"/>
            <a:ext cx="1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pips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371600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7399" r="45625" b="15625"/>
          <a:stretch>
            <a:fillRect/>
          </a:stretch>
        </p:blipFill>
        <p:spPr bwMode="auto">
          <a:xfrm>
            <a:off x="1371600" y="1143000"/>
            <a:ext cx="650516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>
                <a:solidFill>
                  <a:srgbClr val="CCCC00"/>
                </a:solidFill>
              </a:rPr>
              <a:t>Yellow</a:t>
            </a:r>
            <a:r>
              <a:rPr lang="en-US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u="sng" dirty="0" smtClean="0"/>
              <a:t>(skewed right) dice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52192"/>
              </p:ext>
            </p:extLst>
          </p:nvPr>
        </p:nvGraphicFramePr>
        <p:xfrm>
          <a:off x="2819400" y="5334000"/>
          <a:ext cx="3505200" cy="12573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44523"/>
                <a:gridCol w="2760677"/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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/>
                        <a:t>4.5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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/>
                        <a:t>2.22 (</a:t>
                      </a:r>
                      <a:r>
                        <a:rPr lang="en-US" sz="2800" b="1" u="none" strike="noStrike" dirty="0" err="1" smtClean="0"/>
                        <a:t>ish</a:t>
                      </a:r>
                      <a:r>
                        <a:rPr lang="en-US" sz="2800" b="1" u="none" strike="noStrike" dirty="0" smtClean="0"/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5029200"/>
            <a:ext cx="1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pips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371600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6118" t="33333" r="50000" b="23958"/>
          <a:stretch>
            <a:fillRect/>
          </a:stretch>
        </p:blipFill>
        <p:spPr bwMode="auto">
          <a:xfrm>
            <a:off x="1676400" y="1066800"/>
            <a:ext cx="678551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>
                <a:solidFill>
                  <a:srgbClr val="00B050"/>
                </a:solidFill>
              </a:rPr>
              <a:t>Green</a:t>
            </a:r>
            <a:r>
              <a:rPr lang="en-US" sz="3200" b="1" u="sng" dirty="0" smtClean="0">
                <a:solidFill>
                  <a:srgbClr val="CCCC00"/>
                </a:solidFill>
              </a:rPr>
              <a:t> </a:t>
            </a:r>
            <a:r>
              <a:rPr lang="en-US" sz="3200" b="1" u="sng" dirty="0" smtClean="0"/>
              <a:t>(symmetric, wide) dice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01008"/>
              </p:ext>
            </p:extLst>
          </p:nvPr>
        </p:nvGraphicFramePr>
        <p:xfrm>
          <a:off x="2819400" y="5334000"/>
          <a:ext cx="3505200" cy="12573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744523"/>
                <a:gridCol w="2760677"/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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/>
                        <a:t>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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/>
                        <a:t>2.92 </a:t>
                      </a:r>
                      <a:r>
                        <a:rPr lang="en-US" sz="2800" b="1" u="none" strike="noStrike" baseline="0" dirty="0" smtClean="0"/>
                        <a:t>(</a:t>
                      </a:r>
                      <a:r>
                        <a:rPr lang="en-US" sz="2800" b="1" u="none" strike="noStrike" baseline="0" dirty="0" err="1" smtClean="0"/>
                        <a:t>ish</a:t>
                      </a:r>
                      <a:r>
                        <a:rPr lang="en-US" sz="2800" b="1" u="none" strike="noStrike" baseline="0" dirty="0" smtClean="0"/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5029200"/>
            <a:ext cx="1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pips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969" y="1371600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 l="5625" t="43750" r="54375" b="16667"/>
          <a:stretch>
            <a:fillRect/>
          </a:stretch>
        </p:blipFill>
        <p:spPr bwMode="auto">
          <a:xfrm>
            <a:off x="1371600" y="990599"/>
            <a:ext cx="6934200" cy="411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>
                <a:solidFill>
                  <a:srgbClr val="D2A000"/>
                </a:solidFill>
              </a:rPr>
              <a:t>Orange</a:t>
            </a:r>
            <a:r>
              <a:rPr lang="en-US" sz="3200" b="1" u="sng" dirty="0" smtClean="0">
                <a:solidFill>
                  <a:srgbClr val="EAB200"/>
                </a:solidFill>
              </a:rPr>
              <a:t> </a:t>
            </a:r>
            <a:r>
              <a:rPr lang="en-US" sz="3200" b="1" u="sng" dirty="0" smtClean="0"/>
              <a:t>(bimodal, asymmetric) dice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69248"/>
              </p:ext>
            </p:extLst>
          </p:nvPr>
        </p:nvGraphicFramePr>
        <p:xfrm>
          <a:off x="2819400" y="5334000"/>
          <a:ext cx="3505200" cy="12573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744523"/>
                <a:gridCol w="2760677"/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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/>
                        <a:t>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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/>
                        <a:t>2.15</a:t>
                      </a:r>
                      <a:r>
                        <a:rPr lang="en-US" sz="2800" b="1" u="none" strike="noStrike" baseline="0" dirty="0" smtClean="0"/>
                        <a:t> (</a:t>
                      </a:r>
                      <a:r>
                        <a:rPr lang="en-US" sz="2800" b="1" u="none" strike="noStrike" baseline="0" dirty="0" err="1" smtClean="0"/>
                        <a:t>ish</a:t>
                      </a:r>
                      <a:r>
                        <a:rPr lang="en-US" sz="2800" b="1" u="none" strike="noStrike" baseline="0" dirty="0" smtClean="0"/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5117068"/>
            <a:ext cx="1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pips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969" y="1371600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6458" r="50000" b="19792"/>
          <a:stretch>
            <a:fillRect/>
          </a:stretch>
        </p:blipFill>
        <p:spPr bwMode="auto">
          <a:xfrm>
            <a:off x="1371600" y="10668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>
                <a:solidFill>
                  <a:srgbClr val="C00000"/>
                </a:solidFill>
              </a:rPr>
              <a:t>Red </a:t>
            </a:r>
            <a:r>
              <a:rPr lang="en-US" sz="3200" b="1" u="sng" dirty="0" smtClean="0"/>
              <a:t>(symmetric, skewed) dice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06470"/>
              </p:ext>
            </p:extLst>
          </p:nvPr>
        </p:nvGraphicFramePr>
        <p:xfrm>
          <a:off x="2819400" y="5334000"/>
          <a:ext cx="3505200" cy="12573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744523"/>
                <a:gridCol w="2760677"/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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/>
                        <a:t>9.1666...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ym typeface="Symbol"/>
                        </a:rPr>
                        <a:t>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/>
                        <a:t>1.46 (</a:t>
                      </a:r>
                      <a:r>
                        <a:rPr lang="en-US" sz="2800" b="1" u="none" strike="noStrike" dirty="0" err="1" smtClean="0"/>
                        <a:t>ish</a:t>
                      </a:r>
                      <a:r>
                        <a:rPr lang="en-US" sz="2800" b="1" u="none" strike="noStrike" dirty="0" smtClean="0"/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5029200"/>
            <a:ext cx="1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pips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969" y="1371600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0208" r="45625" b="21875"/>
          <a:stretch>
            <a:fillRect/>
          </a:stretch>
        </p:blipFill>
        <p:spPr bwMode="auto">
          <a:xfrm>
            <a:off x="1295401" y="1051956"/>
            <a:ext cx="6785112" cy="40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649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Mighty Central Limit Theorem!</vt:lpstr>
      <vt:lpstr>The Mighty Central Limit Theorem!</vt:lpstr>
      <vt:lpstr>The Mighty Central Limit Theorem!</vt:lpstr>
      <vt:lpstr>The Mighty Central Limit Theorem!</vt:lpstr>
      <vt:lpstr>The Mighty Central Limit Theorem!</vt:lpstr>
      <vt:lpstr>The Mighty Central Limit Theorem!</vt:lpstr>
      <vt:lpstr>PowerPoint Presentation</vt:lpstr>
      <vt:lpstr>The Mighty Central Limit Theorem!</vt:lpstr>
    </vt:vector>
  </TitlesOfParts>
  <Company>College 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srule</dc:creator>
  <cp:lastModifiedBy>Sean Rule</cp:lastModifiedBy>
  <cp:revision>110</cp:revision>
  <dcterms:created xsi:type="dcterms:W3CDTF">2009-12-10T22:08:51Z</dcterms:created>
  <dcterms:modified xsi:type="dcterms:W3CDTF">2015-11-30T18:28:04Z</dcterms:modified>
</cp:coreProperties>
</file>