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316" r:id="rId2"/>
    <p:sldId id="317" r:id="rId3"/>
    <p:sldId id="318" r:id="rId4"/>
    <p:sldId id="319" r:id="rId5"/>
    <p:sldId id="320" r:id="rId6"/>
    <p:sldId id="321" r:id="rId7"/>
    <p:sldId id="322" r:id="rId8"/>
    <p:sldId id="323" r:id="rId9"/>
    <p:sldId id="324" r:id="rId10"/>
    <p:sldId id="325" r:id="rId11"/>
    <p:sldId id="326" r:id="rId12"/>
    <p:sldId id="359" r:id="rId13"/>
    <p:sldId id="337" r:id="rId14"/>
    <p:sldId id="358" r:id="rId15"/>
    <p:sldId id="340" r:id="rId16"/>
    <p:sldId id="338" r:id="rId17"/>
    <p:sldId id="341" r:id="rId18"/>
    <p:sldId id="310" r:id="rId19"/>
    <p:sldId id="342" r:id="rId20"/>
    <p:sldId id="343" r:id="rId21"/>
    <p:sldId id="346" r:id="rId22"/>
    <p:sldId id="347" r:id="rId23"/>
    <p:sldId id="348" r:id="rId24"/>
    <p:sldId id="349" r:id="rId25"/>
    <p:sldId id="344" r:id="rId26"/>
    <p:sldId id="350" r:id="rId27"/>
    <p:sldId id="351" r:id="rId28"/>
    <p:sldId id="352" r:id="rId29"/>
    <p:sldId id="353" r:id="rId30"/>
    <p:sldId id="354" r:id="rId31"/>
    <p:sldId id="355" r:id="rId32"/>
    <p:sldId id="356" r:id="rId33"/>
    <p:sldId id="357" r:id="rId34"/>
    <p:sldId id="345" r:id="rId35"/>
    <p:sldId id="314" r:id="rId36"/>
    <p:sldId id="334"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D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C10AA-F5F0-4D29-AD58-3285A07657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1418D343-4A53-41EB-8DC1-80991477768F}">
      <dgm:prSet phldrT="[Text]"/>
      <dgm:spPr/>
      <dgm:t>
        <a:bodyPr/>
        <a:lstStyle/>
        <a:p>
          <a:r>
            <a:rPr lang="en-US" dirty="0" smtClean="0"/>
            <a:t>1. Start with a random sample… </a:t>
          </a:r>
          <a:endParaRPr lang="en-US" dirty="0"/>
        </a:p>
      </dgm:t>
    </dgm:pt>
    <dgm:pt modelId="{84497C5E-E644-4923-AAE4-BDA5A024F02F}" type="parTrans" cxnId="{250EFFBC-BB14-429D-951C-24AA03DAB481}">
      <dgm:prSet/>
      <dgm:spPr/>
      <dgm:t>
        <a:bodyPr/>
        <a:lstStyle/>
        <a:p>
          <a:endParaRPr lang="en-US"/>
        </a:p>
      </dgm:t>
    </dgm:pt>
    <dgm:pt modelId="{CC42592E-0E07-4621-BE8E-5A76C1EB9EF3}" type="sibTrans" cxnId="{250EFFBC-BB14-429D-951C-24AA03DAB481}">
      <dgm:prSet/>
      <dgm:spPr/>
      <dgm:t>
        <a:bodyPr/>
        <a:lstStyle/>
        <a:p>
          <a:endParaRPr lang="en-US"/>
        </a:p>
      </dgm:t>
    </dgm:pt>
    <dgm:pt modelId="{77000458-3D91-494B-B7FF-AB43E3A3E251}">
      <dgm:prSet phldrT="[Text]"/>
      <dgm:spPr/>
      <dgm:t>
        <a:bodyPr/>
        <a:lstStyle/>
        <a:p>
          <a:r>
            <a:rPr lang="en-US" dirty="0" smtClean="0"/>
            <a:t>2. Find the center of interest of your sample…in MTH 244, that’ll be either a </a:t>
          </a:r>
          <a:r>
            <a:rPr lang="en-US" b="1" dirty="0" smtClean="0"/>
            <a:t>percentage</a:t>
          </a:r>
          <a:r>
            <a:rPr lang="en-US" dirty="0" smtClean="0"/>
            <a:t> or an </a:t>
          </a:r>
          <a:r>
            <a:rPr lang="en-US" b="1" dirty="0" smtClean="0"/>
            <a:t>average</a:t>
          </a:r>
          <a:r>
            <a:rPr lang="en-US" dirty="0" smtClean="0"/>
            <a:t>.</a:t>
          </a:r>
          <a:endParaRPr lang="en-US" dirty="0"/>
        </a:p>
      </dgm:t>
    </dgm:pt>
    <dgm:pt modelId="{06DD09CA-6684-4795-9D23-9009F016A208}" type="parTrans" cxnId="{4CAFAE03-02F7-4525-B043-9DD650C35D2E}">
      <dgm:prSet/>
      <dgm:spPr/>
      <dgm:t>
        <a:bodyPr/>
        <a:lstStyle/>
        <a:p>
          <a:endParaRPr lang="en-US"/>
        </a:p>
      </dgm:t>
    </dgm:pt>
    <dgm:pt modelId="{B0667737-DADA-42A0-8897-140CAC2ABD5F}" type="sibTrans" cxnId="{4CAFAE03-02F7-4525-B043-9DD650C35D2E}">
      <dgm:prSet/>
      <dgm:spPr/>
      <dgm:t>
        <a:bodyPr/>
        <a:lstStyle/>
        <a:p>
          <a:endParaRPr lang="en-US"/>
        </a:p>
      </dgm:t>
    </dgm:pt>
    <dgm:pt modelId="{11DA240D-ADD0-494E-BB9B-03FB814DAAEB}">
      <dgm:prSet phldrT="[Text]"/>
      <dgm:spPr/>
      <dgm:t>
        <a:bodyPr/>
        <a:lstStyle/>
        <a:p>
          <a:r>
            <a:rPr lang="en-US" dirty="0" smtClean="0"/>
            <a:t>3. Give the center its MOE to help alleviate any sampling error.</a:t>
          </a:r>
          <a:endParaRPr lang="en-US" dirty="0"/>
        </a:p>
      </dgm:t>
    </dgm:pt>
    <dgm:pt modelId="{41F2CF50-8F9C-480F-B99B-9D3633B0F1E1}" type="parTrans" cxnId="{174D8D45-EDBC-4C63-BC56-488164BA34F6}">
      <dgm:prSet/>
      <dgm:spPr/>
      <dgm:t>
        <a:bodyPr/>
        <a:lstStyle/>
        <a:p>
          <a:endParaRPr lang="en-US"/>
        </a:p>
      </dgm:t>
    </dgm:pt>
    <dgm:pt modelId="{A07B8F2A-3D23-4EE9-97F9-33552FCAB404}" type="sibTrans" cxnId="{174D8D45-EDBC-4C63-BC56-488164BA34F6}">
      <dgm:prSet/>
      <dgm:spPr/>
      <dgm:t>
        <a:bodyPr/>
        <a:lstStyle/>
        <a:p>
          <a:endParaRPr lang="en-US"/>
        </a:p>
      </dgm:t>
    </dgm:pt>
    <dgm:pt modelId="{366F436A-FEC0-491D-A7AB-CD9596F339DE}" type="pres">
      <dgm:prSet presAssocID="{C5DC10AA-F5F0-4D29-AD58-3285A0765776}" presName="Name0" presStyleCnt="0">
        <dgm:presLayoutVars>
          <dgm:dir/>
          <dgm:animLvl val="lvl"/>
          <dgm:resizeHandles val="exact"/>
        </dgm:presLayoutVars>
      </dgm:prSet>
      <dgm:spPr/>
      <dgm:t>
        <a:bodyPr/>
        <a:lstStyle/>
        <a:p>
          <a:endParaRPr lang="en-US"/>
        </a:p>
      </dgm:t>
    </dgm:pt>
    <dgm:pt modelId="{D3EF155A-E2B0-4D9D-B797-E0F2E08E7426}" type="pres">
      <dgm:prSet presAssocID="{11DA240D-ADD0-494E-BB9B-03FB814DAAEB}" presName="boxAndChildren" presStyleCnt="0"/>
      <dgm:spPr/>
    </dgm:pt>
    <dgm:pt modelId="{B942B508-03B8-45B4-BA85-4182E3350100}" type="pres">
      <dgm:prSet presAssocID="{11DA240D-ADD0-494E-BB9B-03FB814DAAEB}" presName="parentTextBox" presStyleLbl="node1" presStyleIdx="0" presStyleCnt="3"/>
      <dgm:spPr/>
      <dgm:t>
        <a:bodyPr/>
        <a:lstStyle/>
        <a:p>
          <a:endParaRPr lang="en-US"/>
        </a:p>
      </dgm:t>
    </dgm:pt>
    <dgm:pt modelId="{AD4FEB00-CAFB-4238-8F37-6CE74D44C7A5}" type="pres">
      <dgm:prSet presAssocID="{B0667737-DADA-42A0-8897-140CAC2ABD5F}" presName="sp" presStyleCnt="0"/>
      <dgm:spPr/>
    </dgm:pt>
    <dgm:pt modelId="{B82C4A9C-5876-4448-93A6-F13910055C3D}" type="pres">
      <dgm:prSet presAssocID="{77000458-3D91-494B-B7FF-AB43E3A3E251}" presName="arrowAndChildren" presStyleCnt="0"/>
      <dgm:spPr/>
    </dgm:pt>
    <dgm:pt modelId="{B98F0B61-71A8-476A-97C3-16055A7F4A62}" type="pres">
      <dgm:prSet presAssocID="{77000458-3D91-494B-B7FF-AB43E3A3E251}" presName="parentTextArrow" presStyleLbl="node1" presStyleIdx="1" presStyleCnt="3"/>
      <dgm:spPr/>
      <dgm:t>
        <a:bodyPr/>
        <a:lstStyle/>
        <a:p>
          <a:endParaRPr lang="en-US"/>
        </a:p>
      </dgm:t>
    </dgm:pt>
    <dgm:pt modelId="{97E73170-29EC-4270-880D-19B063267FE7}" type="pres">
      <dgm:prSet presAssocID="{CC42592E-0E07-4621-BE8E-5A76C1EB9EF3}" presName="sp" presStyleCnt="0"/>
      <dgm:spPr/>
    </dgm:pt>
    <dgm:pt modelId="{D72809D5-CD92-4B6D-A18C-03C1917F5A10}" type="pres">
      <dgm:prSet presAssocID="{1418D343-4A53-41EB-8DC1-80991477768F}" presName="arrowAndChildren" presStyleCnt="0"/>
      <dgm:spPr/>
    </dgm:pt>
    <dgm:pt modelId="{B80A38AE-C378-497D-9D3F-6F615893215A}" type="pres">
      <dgm:prSet presAssocID="{1418D343-4A53-41EB-8DC1-80991477768F}" presName="parentTextArrow" presStyleLbl="node1" presStyleIdx="2" presStyleCnt="3" custScaleY="72193"/>
      <dgm:spPr/>
      <dgm:t>
        <a:bodyPr/>
        <a:lstStyle/>
        <a:p>
          <a:endParaRPr lang="en-US"/>
        </a:p>
      </dgm:t>
    </dgm:pt>
  </dgm:ptLst>
  <dgm:cxnLst>
    <dgm:cxn modelId="{D6EC67C8-9EB5-4F4C-98E6-095BF2D81A7C}" type="presOf" srcId="{11DA240D-ADD0-494E-BB9B-03FB814DAAEB}" destId="{B942B508-03B8-45B4-BA85-4182E3350100}" srcOrd="0" destOrd="0" presId="urn:microsoft.com/office/officeart/2005/8/layout/process4"/>
    <dgm:cxn modelId="{4CAFAE03-02F7-4525-B043-9DD650C35D2E}" srcId="{C5DC10AA-F5F0-4D29-AD58-3285A0765776}" destId="{77000458-3D91-494B-B7FF-AB43E3A3E251}" srcOrd="1" destOrd="0" parTransId="{06DD09CA-6684-4795-9D23-9009F016A208}" sibTransId="{B0667737-DADA-42A0-8897-140CAC2ABD5F}"/>
    <dgm:cxn modelId="{06DA2477-DABD-41C4-9322-DC09E9E4C390}" type="presOf" srcId="{77000458-3D91-494B-B7FF-AB43E3A3E251}" destId="{B98F0B61-71A8-476A-97C3-16055A7F4A62}" srcOrd="0" destOrd="0" presId="urn:microsoft.com/office/officeart/2005/8/layout/process4"/>
    <dgm:cxn modelId="{7048C41D-B549-4BDF-9BE3-CAC49DB4E0CE}" type="presOf" srcId="{1418D343-4A53-41EB-8DC1-80991477768F}" destId="{B80A38AE-C378-497D-9D3F-6F615893215A}" srcOrd="0" destOrd="0" presId="urn:microsoft.com/office/officeart/2005/8/layout/process4"/>
    <dgm:cxn modelId="{816AA08D-A369-46AD-BCCD-450C87122A15}" type="presOf" srcId="{C5DC10AA-F5F0-4D29-AD58-3285A0765776}" destId="{366F436A-FEC0-491D-A7AB-CD9596F339DE}" srcOrd="0" destOrd="0" presId="urn:microsoft.com/office/officeart/2005/8/layout/process4"/>
    <dgm:cxn modelId="{250EFFBC-BB14-429D-951C-24AA03DAB481}" srcId="{C5DC10AA-F5F0-4D29-AD58-3285A0765776}" destId="{1418D343-4A53-41EB-8DC1-80991477768F}" srcOrd="0" destOrd="0" parTransId="{84497C5E-E644-4923-AAE4-BDA5A024F02F}" sibTransId="{CC42592E-0E07-4621-BE8E-5A76C1EB9EF3}"/>
    <dgm:cxn modelId="{174D8D45-EDBC-4C63-BC56-488164BA34F6}" srcId="{C5DC10AA-F5F0-4D29-AD58-3285A0765776}" destId="{11DA240D-ADD0-494E-BB9B-03FB814DAAEB}" srcOrd="2" destOrd="0" parTransId="{41F2CF50-8F9C-480F-B99B-9D3633B0F1E1}" sibTransId="{A07B8F2A-3D23-4EE9-97F9-33552FCAB404}"/>
    <dgm:cxn modelId="{09C23734-9F3B-46E0-B2A7-3C64C70696CF}" type="presParOf" srcId="{366F436A-FEC0-491D-A7AB-CD9596F339DE}" destId="{D3EF155A-E2B0-4D9D-B797-E0F2E08E7426}" srcOrd="0" destOrd="0" presId="urn:microsoft.com/office/officeart/2005/8/layout/process4"/>
    <dgm:cxn modelId="{A924791C-B14D-4822-86AB-4C1472970BBA}" type="presParOf" srcId="{D3EF155A-E2B0-4D9D-B797-E0F2E08E7426}" destId="{B942B508-03B8-45B4-BA85-4182E3350100}" srcOrd="0" destOrd="0" presId="urn:microsoft.com/office/officeart/2005/8/layout/process4"/>
    <dgm:cxn modelId="{24312977-A223-4088-B81F-E72ED7AE0721}" type="presParOf" srcId="{366F436A-FEC0-491D-A7AB-CD9596F339DE}" destId="{AD4FEB00-CAFB-4238-8F37-6CE74D44C7A5}" srcOrd="1" destOrd="0" presId="urn:microsoft.com/office/officeart/2005/8/layout/process4"/>
    <dgm:cxn modelId="{210726A0-838A-4E9C-AA92-268FE5C22831}" type="presParOf" srcId="{366F436A-FEC0-491D-A7AB-CD9596F339DE}" destId="{B82C4A9C-5876-4448-93A6-F13910055C3D}" srcOrd="2" destOrd="0" presId="urn:microsoft.com/office/officeart/2005/8/layout/process4"/>
    <dgm:cxn modelId="{1FA98A11-5858-4B8C-8656-6E9193B7BCCE}" type="presParOf" srcId="{B82C4A9C-5876-4448-93A6-F13910055C3D}" destId="{B98F0B61-71A8-476A-97C3-16055A7F4A62}" srcOrd="0" destOrd="0" presId="urn:microsoft.com/office/officeart/2005/8/layout/process4"/>
    <dgm:cxn modelId="{F4465A28-528D-4FA4-95A8-FE481E530D2B}" type="presParOf" srcId="{366F436A-FEC0-491D-A7AB-CD9596F339DE}" destId="{97E73170-29EC-4270-880D-19B063267FE7}" srcOrd="3" destOrd="0" presId="urn:microsoft.com/office/officeart/2005/8/layout/process4"/>
    <dgm:cxn modelId="{BE2E978C-F5BF-40C0-B8B3-18FDE6AE115A}" type="presParOf" srcId="{366F436A-FEC0-491D-A7AB-CD9596F339DE}" destId="{D72809D5-CD92-4B6D-A18C-03C1917F5A10}" srcOrd="4" destOrd="0" presId="urn:microsoft.com/office/officeart/2005/8/layout/process4"/>
    <dgm:cxn modelId="{4EDE9114-62D9-4088-8F38-7F1E70B72B15}" type="presParOf" srcId="{D72809D5-CD92-4B6D-A18C-03C1917F5A10}" destId="{B80A38AE-C378-497D-9D3F-6F615893215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2B508-03B8-45B4-BA85-4182E3350100}">
      <dsp:nvSpPr>
        <dsp:cNvPr id="0" name=""/>
        <dsp:cNvSpPr/>
      </dsp:nvSpPr>
      <dsp:spPr>
        <a:xfrm>
          <a:off x="0" y="2812157"/>
          <a:ext cx="6096000" cy="10740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3. Give the center its MOE to help alleviate any sampling error.</a:t>
          </a:r>
          <a:endParaRPr lang="en-US" sz="2100" kern="1200" dirty="0"/>
        </a:p>
      </dsp:txBody>
      <dsp:txXfrm>
        <a:off x="0" y="2812157"/>
        <a:ext cx="6096000" cy="1074018"/>
      </dsp:txXfrm>
    </dsp:sp>
    <dsp:sp modelId="{B98F0B61-71A8-476A-97C3-16055A7F4A62}">
      <dsp:nvSpPr>
        <dsp:cNvPr id="0" name=""/>
        <dsp:cNvSpPr/>
      </dsp:nvSpPr>
      <dsp:spPr>
        <a:xfrm rot="10800000">
          <a:off x="0" y="1176427"/>
          <a:ext cx="6096000" cy="165183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2. Find the center of interest of your sample…in MTH 244, that’ll be either a </a:t>
          </a:r>
          <a:r>
            <a:rPr lang="en-US" sz="2100" b="1" kern="1200" dirty="0" smtClean="0"/>
            <a:t>percentage</a:t>
          </a:r>
          <a:r>
            <a:rPr lang="en-US" sz="2100" kern="1200" dirty="0" smtClean="0"/>
            <a:t> or an </a:t>
          </a:r>
          <a:r>
            <a:rPr lang="en-US" sz="2100" b="1" kern="1200" dirty="0" smtClean="0"/>
            <a:t>average</a:t>
          </a:r>
          <a:r>
            <a:rPr lang="en-US" sz="2100" kern="1200" dirty="0" smtClean="0"/>
            <a:t>.</a:t>
          </a:r>
          <a:endParaRPr lang="en-US" sz="2100" kern="1200" dirty="0"/>
        </a:p>
      </dsp:txBody>
      <dsp:txXfrm rot="10800000">
        <a:off x="0" y="1176427"/>
        <a:ext cx="6096000" cy="1073315"/>
      </dsp:txXfrm>
    </dsp:sp>
    <dsp:sp modelId="{B80A38AE-C378-497D-9D3F-6F615893215A}">
      <dsp:nvSpPr>
        <dsp:cNvPr id="0" name=""/>
        <dsp:cNvSpPr/>
      </dsp:nvSpPr>
      <dsp:spPr>
        <a:xfrm rot="10800000">
          <a:off x="0" y="24"/>
          <a:ext cx="6096000" cy="1192512"/>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1. Start with a random sample… </a:t>
          </a:r>
          <a:endParaRPr lang="en-US" sz="2100" kern="1200" dirty="0"/>
        </a:p>
      </dsp:txBody>
      <dsp:txXfrm rot="10800000">
        <a:off x="0" y="24"/>
        <a:ext cx="6096000" cy="7748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B211845-01BD-4E15-9E10-B874A9A82F50}" type="datetimeFigureOut">
              <a:rPr lang="en-US" smtClean="0"/>
              <a:pPr/>
              <a:t>4/10/2017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B03D49-5F39-4B7C-9A94-D7BFC47C57C3}" type="slidenum">
              <a:rPr lang="en-US" smtClean="0"/>
              <a:pPr/>
              <a:t>‹#›</a:t>
            </a:fld>
            <a:endParaRPr lang="en-US"/>
          </a:p>
        </p:txBody>
      </p:sp>
    </p:spTree>
    <p:extLst>
      <p:ext uri="{BB962C8B-B14F-4D97-AF65-F5344CB8AC3E}">
        <p14:creationId xmlns:p14="http://schemas.microsoft.com/office/powerpoint/2010/main" val="9282637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B653B6-1D60-46DE-96BD-962784999B6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653B6-1D60-46DE-96BD-962784999B6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653B6-1D60-46DE-96BD-962784999B6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653B6-1D60-46DE-96BD-962784999B6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B653B6-1D60-46DE-96BD-962784999B6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B653B6-1D60-46DE-96BD-962784999B6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B653B6-1D60-46DE-96BD-962784999B68}" type="datetimeFigureOut">
              <a:rPr lang="en-US" smtClean="0"/>
              <a:pPr/>
              <a:t>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B653B6-1D60-46DE-96BD-962784999B68}" type="datetimeFigureOut">
              <a:rPr lang="en-US" smtClean="0"/>
              <a:pPr/>
              <a:t>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653B6-1D60-46DE-96BD-962784999B68}" type="datetimeFigureOut">
              <a:rPr lang="en-US" smtClean="0"/>
              <a:pPr/>
              <a:t>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653B6-1D60-46DE-96BD-962784999B6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653B6-1D60-46DE-96BD-962784999B6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A636E-90F8-4751-943F-5FA44C2236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653B6-1D60-46DE-96BD-962784999B68}" type="datetimeFigureOut">
              <a:rPr lang="en-US" smtClean="0"/>
              <a:pPr/>
              <a:t>4/10/2017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A636E-90F8-4751-943F-5FA44C2236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coccweb.cocc.edu/srule/MTH244/lessons/10.5confidence/IntCon.xlsm"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0unbiased.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7" y="914401"/>
          <a:ext cx="8325661" cy="4419598"/>
        </p:xfrm>
        <a:graphic>
          <a:graphicData uri="http://schemas.openxmlformats.org/drawingml/2006/table">
            <a:tbl>
              <a:tblPr/>
              <a:tblGrid>
                <a:gridCol w="2436681">
                  <a:extLst>
                    <a:ext uri="{9D8B030D-6E8A-4147-A177-3AD203B41FA5}">
                      <a16:colId xmlns:a16="http://schemas.microsoft.com/office/drawing/2014/main" val="20000"/>
                    </a:ext>
                  </a:extLst>
                </a:gridCol>
                <a:gridCol w="2642865">
                  <a:extLst>
                    <a:ext uri="{9D8B030D-6E8A-4147-A177-3AD203B41FA5}">
                      <a16:colId xmlns:a16="http://schemas.microsoft.com/office/drawing/2014/main" val="20001"/>
                    </a:ext>
                  </a:extLst>
                </a:gridCol>
                <a:gridCol w="118644">
                  <a:extLst>
                    <a:ext uri="{9D8B030D-6E8A-4147-A177-3AD203B41FA5}">
                      <a16:colId xmlns:a16="http://schemas.microsoft.com/office/drawing/2014/main" val="20002"/>
                    </a:ext>
                  </a:extLst>
                </a:gridCol>
                <a:gridCol w="3127471">
                  <a:extLst>
                    <a:ext uri="{9D8B030D-6E8A-4147-A177-3AD203B41FA5}">
                      <a16:colId xmlns:a16="http://schemas.microsoft.com/office/drawing/2014/main" val="20003"/>
                    </a:ext>
                  </a:extLst>
                </a:gridCol>
              </a:tblGrid>
              <a:tr h="283773">
                <a:tc gridSpan="3">
                  <a:txBody>
                    <a:bodyPr/>
                    <a:lstStyle/>
                    <a:p>
                      <a:pPr marL="0" marR="0" algn="ctr">
                        <a:spcBef>
                          <a:spcPts val="0"/>
                        </a:spcBef>
                        <a:spcAft>
                          <a:spcPts val="0"/>
                        </a:spcAft>
                      </a:pPr>
                      <a:endParaRPr lang="en-US" sz="1100" dirty="0">
                        <a:latin typeface="Times New Roman"/>
                        <a:ea typeface="Times New Roman"/>
                        <a:cs typeface="Times New Roman"/>
                      </a:endParaRPr>
                    </a:p>
                  </a:txBody>
                  <a:tcPr marL="60926" marR="6092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latin typeface="Times New Roman"/>
                          <a:ea typeface="Times New Roman"/>
                          <a:cs typeface="Times New Roman"/>
                        </a:rPr>
                        <a:t> </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100085">
                <a:tc>
                  <a:txBody>
                    <a:bodyPr/>
                    <a:lstStyle/>
                    <a:p>
                      <a:pPr marL="0" marR="0" algn="ctr">
                        <a:spcBef>
                          <a:spcPts val="0"/>
                        </a:spcBef>
                        <a:spcAft>
                          <a:spcPts val="0"/>
                        </a:spcAft>
                      </a:pPr>
                      <a:r>
                        <a:rPr lang="en-US" sz="3000" dirty="0">
                          <a:latin typeface="Calibri"/>
                          <a:ea typeface="Times New Roman"/>
                          <a:cs typeface="Times New Roman"/>
                        </a:rPr>
                        <a:t>	</a:t>
                      </a:r>
                      <a:endParaRPr lang="en-US" sz="3000" dirty="0">
                        <a:latin typeface="Times New Roman"/>
                        <a:ea typeface="Times New Roman"/>
                        <a:cs typeface="Times New Roman"/>
                      </a:endParaRPr>
                    </a:p>
                  </a:txBody>
                  <a:tcPr marL="60926" marR="60926" marT="0" marB="0" anchor="ctr">
                    <a:lnL>
                      <a:noFill/>
                    </a:lnL>
                    <a:lnR>
                      <a:noFill/>
                    </a:lnR>
                    <a:lnT>
                      <a:noFill/>
                    </a:lnT>
                    <a:lnB>
                      <a:noFill/>
                    </a:lnB>
                  </a:tcPr>
                </a:tc>
                <a:tc>
                  <a:txBody>
                    <a:bodyPr/>
                    <a:lstStyle/>
                    <a:p>
                      <a:pPr marL="0" marR="0" algn="ctr">
                        <a:spcBef>
                          <a:spcPts val="0"/>
                        </a:spcBef>
                        <a:spcAft>
                          <a:spcPts val="0"/>
                        </a:spcAft>
                      </a:pPr>
                      <a:r>
                        <a:rPr lang="en-US" sz="3000" b="1" dirty="0">
                          <a:latin typeface="Calibri"/>
                          <a:ea typeface="Times New Roman"/>
                          <a:cs typeface="Times New Roman"/>
                        </a:rPr>
                        <a:t>The deck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3000" b="1">
                          <a:latin typeface="Calibri"/>
                          <a:ea typeface="Times New Roman"/>
                          <a:cs typeface="Times New Roman"/>
                        </a:rPr>
                        <a:t>The deck is </a:t>
                      </a:r>
                      <a:r>
                        <a:rPr lang="en-US" sz="3000" i="1">
                          <a:latin typeface="Calibri"/>
                          <a:ea typeface="Times New Roman"/>
                          <a:cs typeface="Times New Roman"/>
                        </a:rPr>
                        <a:t>not</a:t>
                      </a:r>
                      <a:r>
                        <a:rPr lang="en-US" sz="3000" b="1">
                          <a:latin typeface="Calibri"/>
                          <a:ea typeface="Times New Roman"/>
                          <a:cs typeface="Times New Roman"/>
                        </a:rPr>
                        <a:t> fair.</a:t>
                      </a:r>
                      <a:endParaRPr lang="en-US" sz="300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1"/>
                  </a:ext>
                </a:extLst>
              </a:tr>
              <a:tr h="1660633">
                <a:tc>
                  <a:txBody>
                    <a:bodyPr/>
                    <a:lstStyle/>
                    <a:p>
                      <a:pPr marL="0" marR="0" algn="ctr">
                        <a:spcBef>
                          <a:spcPts val="0"/>
                        </a:spcBef>
                        <a:spcAft>
                          <a:spcPts val="0"/>
                        </a:spcAft>
                      </a:pP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Say, “the </a:t>
                      </a:r>
                      <a:r>
                        <a:rPr lang="en-US" sz="3000" b="1" dirty="0" smtClean="0">
                          <a:solidFill>
                            <a:schemeClr val="bg1"/>
                          </a:solidFill>
                          <a:latin typeface="Calibri"/>
                          <a:ea typeface="Times New Roman"/>
                          <a:cs typeface="Times New Roman"/>
                        </a:rPr>
                        <a:t>deck</a:t>
                      </a:r>
                    </a:p>
                    <a:p>
                      <a:pPr marL="0" marR="0" algn="ctr">
                        <a:spcBef>
                          <a:spcPts val="0"/>
                        </a:spcBef>
                        <a:spcAft>
                          <a:spcPts val="0"/>
                        </a:spcAft>
                      </a:pPr>
                      <a:r>
                        <a:rPr lang="en-US" sz="3000" b="1" dirty="0" smtClean="0">
                          <a:solidFill>
                            <a:schemeClr val="bg1"/>
                          </a:solidFill>
                          <a:latin typeface="Calibri"/>
                          <a:ea typeface="Times New Roman"/>
                          <a:cs typeface="Times New Roman"/>
                        </a:rPr>
                        <a:t> </a:t>
                      </a:r>
                      <a:r>
                        <a:rPr lang="en-US" sz="3000" b="1" dirty="0">
                          <a:solidFill>
                            <a:schemeClr val="bg1"/>
                          </a:solidFill>
                          <a:latin typeface="Calibri"/>
                          <a:ea typeface="Times New Roman"/>
                          <a:cs typeface="Times New Roman"/>
                        </a:rPr>
                        <a:t>isn’t fair.”</a:t>
                      </a:r>
                      <a:endParaRPr lang="en-US" sz="3000" dirty="0">
                        <a:solidFill>
                          <a:schemeClr val="bg1"/>
                        </a:solidFill>
                        <a:latin typeface="Times New Roman"/>
                        <a:ea typeface="Times New Roman"/>
                        <a:cs typeface="Times New Roman"/>
                      </a:endParaRPr>
                    </a:p>
                  </a:txBody>
                  <a:tcPr marL="60926" marR="60926"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positive)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2"/>
                  </a:ext>
                </a:extLst>
              </a:tr>
              <a:tr h="1375107">
                <a:tc>
                  <a:txBody>
                    <a:bodyPr/>
                    <a:lstStyle/>
                    <a:p>
                      <a:pPr marL="0" marR="0" algn="ctr">
                        <a:spcBef>
                          <a:spcPts val="0"/>
                        </a:spcBef>
                        <a:spcAft>
                          <a:spcPts val="0"/>
                        </a:spcAft>
                      </a:pPr>
                      <a:endParaRPr lang="en-US" sz="3000">
                        <a:solidFill>
                          <a:schemeClr val="bg1"/>
                        </a:solidFill>
                        <a:latin typeface="Times New Roman"/>
                        <a:ea typeface="Times New Roman"/>
                        <a:cs typeface="Times New Roman"/>
                      </a:endParaRPr>
                    </a:p>
                    <a:p>
                      <a:pPr marL="0" marR="0" algn="ctr">
                        <a:spcBef>
                          <a:spcPts val="0"/>
                        </a:spcBef>
                        <a:spcAft>
                          <a:spcPts val="0"/>
                        </a:spcAft>
                      </a:pPr>
                      <a:r>
                        <a:rPr lang="en-US" sz="3000" b="1">
                          <a:solidFill>
                            <a:schemeClr val="bg1"/>
                          </a:solidFill>
                          <a:latin typeface="Calibri"/>
                          <a:ea typeface="Times New Roman"/>
                          <a:cs typeface="Times New Roman"/>
                        </a:rPr>
                        <a:t>Say, “the deck</a:t>
                      </a:r>
                      <a:endParaRPr lang="en-US" sz="3000">
                        <a:solidFill>
                          <a:schemeClr val="bg1"/>
                        </a:solidFill>
                        <a:latin typeface="Times New Roman"/>
                        <a:ea typeface="Times New Roman"/>
                        <a:cs typeface="Times New Roman"/>
                      </a:endParaRPr>
                    </a:p>
                    <a:p>
                      <a:pPr marL="0" marR="0" algn="ctr">
                        <a:spcBef>
                          <a:spcPts val="0"/>
                        </a:spcBef>
                        <a:spcAft>
                          <a:spcPts val="0"/>
                        </a:spcAft>
                      </a:pPr>
                      <a:r>
                        <a:rPr lang="en-US" sz="3000" b="1">
                          <a:solidFill>
                            <a:schemeClr val="bg1"/>
                          </a:solidFill>
                          <a:latin typeface="Calibri"/>
                          <a:ea typeface="Times New Roman"/>
                          <a:cs typeface="Times New Roman"/>
                        </a:rPr>
                        <a:t> is fair”</a:t>
                      </a:r>
                      <a:endParaRPr lang="en-US" sz="3000">
                        <a:solidFill>
                          <a:schemeClr val="bg1"/>
                        </a:solidFill>
                        <a:latin typeface="Times New Roman"/>
                        <a:ea typeface="Times New Roman"/>
                        <a:cs typeface="Times New Roman"/>
                      </a:endParaRPr>
                    </a:p>
                  </a:txBody>
                  <a:tcPr marL="60926" marR="60926"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negative)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3" name="Right Brace 2"/>
          <p:cNvSpPr/>
          <p:nvPr/>
        </p:nvSpPr>
        <p:spPr>
          <a:xfrm rot="5400000">
            <a:off x="5372100" y="190500"/>
            <a:ext cx="838200" cy="5791200"/>
          </a:xfrm>
          <a:prstGeom prst="rightBrace">
            <a:avLst>
              <a:gd name="adj1" fmla="val 172078"/>
              <a:gd name="adj2" fmla="val 503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081658" y="3657600"/>
            <a:ext cx="5674310" cy="1384995"/>
          </a:xfrm>
          <a:prstGeom prst="rect">
            <a:avLst/>
          </a:prstGeom>
          <a:noFill/>
        </p:spPr>
        <p:txBody>
          <a:bodyPr wrap="none" rtlCol="0">
            <a:spAutoFit/>
          </a:bodyPr>
          <a:lstStyle/>
          <a:p>
            <a:pPr algn="ctr"/>
            <a:r>
              <a:rPr lang="en-US" sz="2800" b="1" dirty="0" smtClean="0"/>
              <a:t>One of these will be true about your </a:t>
            </a:r>
          </a:p>
          <a:p>
            <a:pPr algn="ctr"/>
            <a:r>
              <a:rPr lang="en-US" sz="2800" b="1" dirty="0" smtClean="0"/>
              <a:t>population…but you don’t </a:t>
            </a:r>
          </a:p>
          <a:p>
            <a:pPr algn="ctr"/>
            <a:r>
              <a:rPr lang="en-US" sz="2800" b="1" dirty="0" smtClean="0"/>
              <a:t>know which one.</a:t>
            </a:r>
            <a:endParaRPr lang="en-US" sz="2800" b="1" dirty="0"/>
          </a:p>
        </p:txBody>
      </p:sp>
    </p:spTree>
    <p:extLst>
      <p:ext uri="{BB962C8B-B14F-4D97-AF65-F5344CB8AC3E}">
        <p14:creationId xmlns:p14="http://schemas.microsoft.com/office/powerpoint/2010/main" val="243065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81000"/>
            <a:ext cx="8839200" cy="1143000"/>
          </a:xfrm>
        </p:spPr>
        <p:txBody>
          <a:bodyPr>
            <a:noAutofit/>
          </a:bodyPr>
          <a:lstStyle/>
          <a:p>
            <a:r>
              <a:rPr lang="en-US" sz="3600" dirty="0" smtClean="0">
                <a:solidFill>
                  <a:schemeClr val="tx1"/>
                </a:solidFill>
              </a:rPr>
              <a:t>…so, in MTH 244, we will learn to build a “margin of error” (MOE) around our statistics to mitigate as much error as possible…</a:t>
            </a:r>
            <a:endParaRPr lang="en-US" sz="3600" dirty="0">
              <a:solidFill>
                <a:schemeClr val="tx1"/>
              </a:solidFill>
            </a:endParaRPr>
          </a:p>
          <a:p>
            <a:endParaRPr lang="en-US" sz="3600" dirty="0" smtClean="0">
              <a:solidFill>
                <a:schemeClr val="tx1"/>
              </a:solidFill>
            </a:endParaRPr>
          </a:p>
          <a:p>
            <a:endParaRPr lang="en-US" sz="3600" dirty="0" smtClean="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493381" y="2305050"/>
            <a:ext cx="7888619" cy="3257550"/>
          </a:xfrm>
          <a:prstGeom prst="rect">
            <a:avLst/>
          </a:prstGeom>
          <a:noFill/>
          <a:ln w="9525">
            <a:noFill/>
            <a:miter lim="800000"/>
            <a:headEnd/>
            <a:tailEnd/>
          </a:ln>
          <a:effectLst/>
        </p:spPr>
      </p:pic>
    </p:spTree>
    <p:extLst>
      <p:ext uri="{BB962C8B-B14F-4D97-AF65-F5344CB8AC3E}">
        <p14:creationId xmlns:p14="http://schemas.microsoft.com/office/powerpoint/2010/main" val="1365612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76701" y="304800"/>
            <a:ext cx="8867299"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To properly estimate</a:t>
            </a:r>
            <a:r>
              <a:rPr kumimoji="0" lang="en-US" sz="3200" b="1" i="0" u="sng" strike="noStrike" cap="none" normalizeH="0" dirty="0" smtClean="0">
                <a:ln>
                  <a:noFill/>
                </a:ln>
                <a:solidFill>
                  <a:schemeClr val="tx1"/>
                </a:solidFill>
                <a:effectLst/>
                <a:latin typeface="Calibri" pitchFamily="34" charset="0"/>
                <a:ea typeface="Times New Roman" pitchFamily="18" charset="0"/>
                <a:cs typeface="Arial" pitchFamily="34" charset="0"/>
              </a:rPr>
              <a:t> a parameter from a sample,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dirty="0" smtClean="0">
                <a:ln>
                  <a:noFill/>
                </a:ln>
                <a:solidFill>
                  <a:schemeClr val="tx1"/>
                </a:solidFill>
                <a:effectLst/>
                <a:latin typeface="Calibri" pitchFamily="34" charset="0"/>
                <a:ea typeface="Times New Roman" pitchFamily="18" charset="0"/>
                <a:cs typeface="Arial" pitchFamily="34" charset="0"/>
              </a:rPr>
              <a:t>you need to form a confidence interval (CI)…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Diagram 5"/>
          <p:cNvGraphicFramePr/>
          <p:nvPr>
            <p:extLst>
              <p:ext uri="{D42A27DB-BD31-4B8C-83A1-F6EECF244321}">
                <p14:modId xmlns:p14="http://schemas.microsoft.com/office/powerpoint/2010/main" val="3109095146"/>
              </p:ext>
            </p:extLst>
          </p:nvPr>
        </p:nvGraphicFramePr>
        <p:xfrm>
          <a:off x="1447800" y="1676400"/>
          <a:ext cx="60960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49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6">
                                            <p:graphicEl>
                                              <a:dgm id="{B80A38AE-C378-497D-9D3F-6F615893215A}"/>
                                            </p:graphicEl>
                                          </p:spTgt>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grpId="0" nodeType="afterEffect">
                                  <p:stCondLst>
                                    <p:cond delay="3000"/>
                                  </p:stCondLst>
                                  <p:childTnLst>
                                    <p:set>
                                      <p:cBhvr>
                                        <p:cTn id="9" dur="1" fill="hold">
                                          <p:stCondLst>
                                            <p:cond delay="0"/>
                                          </p:stCondLst>
                                        </p:cTn>
                                        <p:tgtEl>
                                          <p:spTgt spid="6">
                                            <p:graphicEl>
                                              <a:dgm id="{B98F0B61-71A8-476A-97C3-16055A7F4A62}"/>
                                            </p:graphicEl>
                                          </p:spTgt>
                                        </p:tgtEl>
                                        <p:attrNameLst>
                                          <p:attrName>style.visibility</p:attrName>
                                        </p:attrNameLst>
                                      </p:cBhvr>
                                      <p:to>
                                        <p:strVal val="visible"/>
                                      </p:to>
                                    </p:set>
                                  </p:childTnLst>
                                </p:cTn>
                              </p:par>
                            </p:childTnLst>
                          </p:cTn>
                        </p:par>
                        <p:par>
                          <p:cTn id="10" fill="hold">
                            <p:stCondLst>
                              <p:cond delay="6000"/>
                            </p:stCondLst>
                            <p:childTnLst>
                              <p:par>
                                <p:cTn id="11" presetID="1" presetClass="entr" presetSubtype="0" fill="hold" grpId="0" nodeType="afterEffect">
                                  <p:stCondLst>
                                    <p:cond delay="3000"/>
                                  </p:stCondLst>
                                  <p:childTnLst>
                                    <p:set>
                                      <p:cBhvr>
                                        <p:cTn id="12" dur="1" fill="hold">
                                          <p:stCondLst>
                                            <p:cond delay="0"/>
                                          </p:stCondLst>
                                        </p:cTn>
                                        <p:tgtEl>
                                          <p:spTgt spid="6">
                                            <p:graphicEl>
                                              <a:dgm id="{B942B508-03B8-45B4-BA85-4182E33501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519545"/>
            <a:ext cx="5715000" cy="5715000"/>
          </a:xfrm>
          <a:prstGeom prst="rect">
            <a:avLst/>
          </a:prstGeom>
        </p:spPr>
      </p:pic>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228600"/>
            <a:ext cx="838200" cy="521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154974" y="5715000"/>
            <a:ext cx="1158651" cy="369332"/>
          </a:xfrm>
          <a:prstGeom prst="rect">
            <a:avLst/>
          </a:prstGeom>
          <a:noFill/>
        </p:spPr>
        <p:txBody>
          <a:bodyPr wrap="none" rtlCol="0">
            <a:spAutoFit/>
          </a:bodyPr>
          <a:lstStyle/>
          <a:p>
            <a:r>
              <a:rPr lang="en-US" b="1" i="1" dirty="0" smtClean="0"/>
              <a:t>Let’s play</a:t>
            </a:r>
            <a:r>
              <a:rPr lang="en-US" dirty="0" smtClean="0"/>
              <a:t>!</a:t>
            </a:r>
            <a:endParaRPr lang="en-US" dirty="0"/>
          </a:p>
        </p:txBody>
      </p:sp>
      <p:sp>
        <p:nvSpPr>
          <p:cNvPr id="5" name="Rectangle 1"/>
          <p:cNvSpPr>
            <a:spLocks noChangeArrowheads="1"/>
          </p:cNvSpPr>
          <p:nvPr/>
        </p:nvSpPr>
        <p:spPr bwMode="auto">
          <a:xfrm>
            <a:off x="2572480" y="6328385"/>
            <a:ext cx="285244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tabLst/>
            </a:pPr>
            <a:r>
              <a:rPr kumimoji="0" lang="en-US" sz="2000" b="1" i="1" strike="noStrike" cap="none" normalizeH="0" baseline="0" dirty="0" smtClean="0">
                <a:ln>
                  <a:noFill/>
                </a:ln>
                <a:solidFill>
                  <a:schemeClr val="tx1"/>
                </a:solidFill>
                <a:effectLst/>
                <a:latin typeface="Calibri" pitchFamily="34" charset="0"/>
                <a:ea typeface="Times New Roman" pitchFamily="18" charset="0"/>
                <a:cs typeface="Arial" pitchFamily="34" charset="0"/>
              </a:rPr>
              <a:t>Let’s do an in</a:t>
            </a:r>
            <a:r>
              <a:rPr lang="en-US" sz="2000" b="1" i="1" dirty="0">
                <a:latin typeface="Calibri" pitchFamily="34" charset="0"/>
                <a:ea typeface="Times New Roman" pitchFamily="18" charset="0"/>
                <a:cs typeface="Arial" pitchFamily="34" charset="0"/>
              </a:rPr>
              <a:t> </a:t>
            </a:r>
            <a:r>
              <a:rPr lang="en-US" sz="2000" b="1" i="1" dirty="0" smtClean="0">
                <a:latin typeface="Calibri" pitchFamily="34" charset="0"/>
                <a:ea typeface="Times New Roman" pitchFamily="18" charset="0"/>
                <a:cs typeface="Arial" pitchFamily="34" charset="0"/>
              </a:rPr>
              <a:t>- class quiz</a:t>
            </a:r>
            <a:r>
              <a:rPr lang="en-US" sz="2000" b="1" dirty="0" smtClean="0">
                <a:latin typeface="Calibri" pitchFamily="34" charset="0"/>
                <a:ea typeface="Times New Roman" pitchFamily="18" charset="0"/>
                <a:cs typeface="Arial" pitchFamily="34" charset="0"/>
              </a:rPr>
              <a:t>!</a:t>
            </a:r>
            <a:endParaRPr kumimoji="0" lang="en-US" sz="1200" b="0" i="0"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3260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0"/>
                                  </p:st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500"/>
                                        <p:tgtEl>
                                          <p:spTgt spid="46083"/>
                                        </p:tgtEl>
                                      </p:cBhvr>
                                    </p:animEffect>
                                  </p:childTnLst>
                                </p:cTn>
                              </p:par>
                            </p:childTnLst>
                          </p:cTn>
                        </p:par>
                        <p:par>
                          <p:cTn id="8" fill="hold">
                            <p:stCondLst>
                              <p:cond delay="4500"/>
                            </p:stCondLst>
                            <p:childTnLst>
                              <p:par>
                                <p:cTn id="9" presetID="10" presetClass="entr" presetSubtype="0" fill="hold" grpId="0" nodeType="afterEffect">
                                  <p:stCondLst>
                                    <p:cond delay="4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55234" y="1016222"/>
            <a:ext cx="449097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What </a:t>
            </a:r>
            <a:r>
              <a:rPr kumimoji="0" lang="en-US" sz="3200" b="1" i="1" strike="noStrike" cap="none" normalizeH="0" baseline="0" dirty="0" smtClean="0">
                <a:ln>
                  <a:noFill/>
                </a:ln>
                <a:solidFill>
                  <a:schemeClr val="tx1"/>
                </a:solidFill>
                <a:effectLst/>
                <a:latin typeface="Calibri" pitchFamily="34" charset="0"/>
                <a:ea typeface="Times New Roman" pitchFamily="18" charset="0"/>
                <a:cs typeface="Arial" pitchFamily="34" charset="0"/>
              </a:rPr>
              <a:t>is</a:t>
            </a: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 “Confidence?”</a:t>
            </a:r>
            <a:endParaRPr kumimoji="0" lang="en-US" sz="1800" b="0" i="0"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454434" y="4749225"/>
            <a:ext cx="601619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Is MOE like standard deviation?</a:t>
            </a:r>
            <a:endParaRPr kumimoji="0" lang="en-US" sz="1800" b="0" i="0"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
          <p:cNvSpPr>
            <a:spLocks noChangeArrowheads="1"/>
          </p:cNvSpPr>
          <p:nvPr/>
        </p:nvSpPr>
        <p:spPr bwMode="auto">
          <a:xfrm>
            <a:off x="457200" y="2920425"/>
            <a:ext cx="646471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What’s a “Margin of Error”,</a:t>
            </a:r>
            <a:r>
              <a:rPr kumimoji="0" lang="en-US" sz="3200" b="1" i="0"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again?</a:t>
            </a:r>
            <a:endParaRPr kumimoji="0" lang="en-US" sz="1800" b="0" i="0"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
          <p:cNvSpPr>
            <a:spLocks noChangeArrowheads="1"/>
          </p:cNvSpPr>
          <p:nvPr/>
        </p:nvSpPr>
        <p:spPr bwMode="auto">
          <a:xfrm>
            <a:off x="2700722" y="258569"/>
            <a:ext cx="411138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FAQ about Confidence!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
          <p:cNvSpPr>
            <a:spLocks noChangeArrowheads="1"/>
          </p:cNvSpPr>
          <p:nvPr/>
        </p:nvSpPr>
        <p:spPr bwMode="auto">
          <a:xfrm>
            <a:off x="454434" y="2006025"/>
            <a:ext cx="666701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Why not just use 100% confidence?</a:t>
            </a:r>
            <a:endParaRPr kumimoji="0" lang="en-US" sz="1800" b="0" i="0"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
          <p:cNvSpPr>
            <a:spLocks noChangeArrowheads="1"/>
          </p:cNvSpPr>
          <p:nvPr/>
        </p:nvSpPr>
        <p:spPr bwMode="auto">
          <a:xfrm>
            <a:off x="457200" y="3834825"/>
            <a:ext cx="403405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ctr"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32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Why do we need it?</a:t>
            </a:r>
            <a:endParaRPr kumimoji="0" lang="en-US" sz="1800" b="0" i="0"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527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519545"/>
            <a:ext cx="5715000" cy="5715000"/>
          </a:xfrm>
          <a:prstGeom prst="rect">
            <a:avLst/>
          </a:prstGeom>
        </p:spPr>
      </p:pic>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228600"/>
            <a:ext cx="838200" cy="521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154974" y="5715000"/>
            <a:ext cx="1158651" cy="369332"/>
          </a:xfrm>
          <a:prstGeom prst="rect">
            <a:avLst/>
          </a:prstGeom>
          <a:noFill/>
        </p:spPr>
        <p:txBody>
          <a:bodyPr wrap="none" rtlCol="0">
            <a:spAutoFit/>
          </a:bodyPr>
          <a:lstStyle/>
          <a:p>
            <a:r>
              <a:rPr lang="en-US" b="1" i="1" dirty="0" smtClean="0"/>
              <a:t>Let’s play</a:t>
            </a:r>
            <a:r>
              <a:rPr lang="en-US" dirty="0" smtClean="0"/>
              <a:t>!</a:t>
            </a:r>
            <a:endParaRPr lang="en-US" dirty="0"/>
          </a:p>
        </p:txBody>
      </p:sp>
      <p:sp>
        <p:nvSpPr>
          <p:cNvPr id="5" name="Rectangle 1"/>
          <p:cNvSpPr>
            <a:spLocks noChangeArrowheads="1"/>
          </p:cNvSpPr>
          <p:nvPr/>
        </p:nvSpPr>
        <p:spPr bwMode="auto">
          <a:xfrm>
            <a:off x="2572480" y="6328385"/>
            <a:ext cx="285244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tabLst/>
            </a:pPr>
            <a:r>
              <a:rPr kumimoji="0" lang="en-US" sz="2000" b="1" i="1" strike="noStrike" cap="none" normalizeH="0" baseline="0" dirty="0" smtClean="0">
                <a:ln>
                  <a:noFill/>
                </a:ln>
                <a:solidFill>
                  <a:schemeClr val="tx1"/>
                </a:solidFill>
                <a:effectLst/>
                <a:latin typeface="Calibri" pitchFamily="34" charset="0"/>
                <a:ea typeface="Times New Roman" pitchFamily="18" charset="0"/>
                <a:cs typeface="Arial" pitchFamily="34" charset="0"/>
              </a:rPr>
              <a:t>Let’s do an in</a:t>
            </a:r>
            <a:r>
              <a:rPr lang="en-US" sz="2000" b="1" i="1" dirty="0">
                <a:latin typeface="Calibri" pitchFamily="34" charset="0"/>
                <a:ea typeface="Times New Roman" pitchFamily="18" charset="0"/>
                <a:cs typeface="Arial" pitchFamily="34" charset="0"/>
              </a:rPr>
              <a:t> </a:t>
            </a:r>
            <a:r>
              <a:rPr lang="en-US" sz="2000" b="1" i="1" dirty="0" smtClean="0">
                <a:latin typeface="Calibri" pitchFamily="34" charset="0"/>
                <a:ea typeface="Times New Roman" pitchFamily="18" charset="0"/>
                <a:cs typeface="Arial" pitchFamily="34" charset="0"/>
              </a:rPr>
              <a:t>- class quiz</a:t>
            </a:r>
            <a:r>
              <a:rPr lang="en-US" sz="2000" b="1" dirty="0" smtClean="0">
                <a:latin typeface="Calibri" pitchFamily="34" charset="0"/>
                <a:ea typeface="Times New Roman" pitchFamily="18" charset="0"/>
                <a:cs typeface="Arial" pitchFamily="34" charset="0"/>
              </a:rPr>
              <a:t>!</a:t>
            </a:r>
            <a:endParaRPr kumimoji="0" lang="en-US" sz="1200" b="0" i="0"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2341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0"/>
                                  </p:st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500"/>
                                        <p:tgtEl>
                                          <p:spTgt spid="46083"/>
                                        </p:tgtEl>
                                      </p:cBhvr>
                                    </p:animEffect>
                                  </p:childTnLst>
                                </p:cTn>
                              </p:par>
                            </p:childTnLst>
                          </p:cTn>
                        </p:par>
                        <p:par>
                          <p:cTn id="8" fill="hold">
                            <p:stCondLst>
                              <p:cond delay="4500"/>
                            </p:stCondLst>
                            <p:childTnLst>
                              <p:par>
                                <p:cTn id="9" presetID="10" presetClass="entr" presetSubtype="0" fill="hold" grpId="0" nodeType="afterEffect">
                                  <p:stCondLst>
                                    <p:cond delay="42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435797" y="427911"/>
            <a:ext cx="454913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Quick</a:t>
            </a:r>
            <a:r>
              <a:rPr kumimoji="0" lang="en-US" sz="4800" b="1" i="0" u="sng" strike="noStrike" cap="none" normalizeH="0" dirty="0" smtClean="0">
                <a:ln>
                  <a:noFill/>
                </a:ln>
                <a:solidFill>
                  <a:schemeClr val="tx1"/>
                </a:solidFill>
                <a:effectLst/>
                <a:latin typeface="Calibri" pitchFamily="34" charset="0"/>
                <a:ea typeface="Times New Roman" pitchFamily="18" charset="0"/>
                <a:cs typeface="Arial" pitchFamily="34" charset="0"/>
              </a:rPr>
              <a:t> Questions!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621956" y="1597224"/>
            <a:ext cx="8456802"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tx1"/>
                </a:solidFill>
                <a:effectLst/>
                <a:latin typeface="Calibri" pitchFamily="34" charset="0"/>
                <a:ea typeface="Times New Roman" pitchFamily="18" charset="0"/>
                <a:cs typeface="Arial" pitchFamily="34" charset="0"/>
              </a:rPr>
              <a:t>Suppose a sample has</a:t>
            </a: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 an average of 3 pounds.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Give the 95% confidence interval, assuming that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the MOE is 0.5 pound.  </a:t>
            </a:r>
            <a:endParaRPr kumimoji="0" lang="en-US" sz="1800" b="0" i="1"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2379595" y="3228201"/>
            <a:ext cx="6699270"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defTabSz="914400" rtl="0" eaLnBrk="1" fontAlgn="base" latinLnBrk="0" hangingPunct="1">
              <a:lnSpc>
                <a:spcPct val="100000"/>
              </a:lnSpc>
              <a:spcBef>
                <a:spcPct val="0"/>
              </a:spcBef>
              <a:spcAft>
                <a:spcPct val="0"/>
              </a:spcAft>
              <a:buClrTx/>
              <a:buSzTx/>
              <a:buFontTx/>
              <a:buAutoNum type="alphaLcPeriod"/>
              <a:tabLst/>
            </a:pPr>
            <a:r>
              <a:rPr kumimoji="0" lang="en-US" sz="44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 3</a:t>
            </a:r>
            <a:r>
              <a:rPr kumimoji="0" lang="en-US" sz="4400" b="1" i="0" strike="noStrike" cap="none" normalizeH="0" dirty="0" smtClean="0">
                <a:ln>
                  <a:noFill/>
                </a:ln>
                <a:solidFill>
                  <a:schemeClr val="tx1"/>
                </a:solidFill>
                <a:effectLst/>
                <a:latin typeface="Calibri" pitchFamily="34" charset="0"/>
                <a:ea typeface="Times New Roman" pitchFamily="18" charset="0"/>
                <a:cs typeface="Arial" pitchFamily="34" charset="0"/>
              </a:rPr>
              <a:t> pounds ± 0.5 pound</a:t>
            </a:r>
            <a:endParaRPr kumimoji="0" lang="en-US" sz="4400" b="1" i="0"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342900" marR="0" lvl="0" indent="-342900" defTabSz="914400" rtl="0" eaLnBrk="1" fontAlgn="base" latinLnBrk="0" hangingPunct="1">
              <a:lnSpc>
                <a:spcPct val="100000"/>
              </a:lnSpc>
              <a:spcBef>
                <a:spcPct val="0"/>
              </a:spcBef>
              <a:spcAft>
                <a:spcPct val="0"/>
              </a:spcAft>
              <a:buClrTx/>
              <a:buSzTx/>
              <a:buFontTx/>
              <a:buAutoNum type="alphaLcPeriod"/>
              <a:tabLst/>
            </a:pPr>
            <a:r>
              <a:rPr lang="en-US" sz="4400" b="1" dirty="0" smtClean="0">
                <a:latin typeface="Calibri" pitchFamily="34" charset="0"/>
                <a:cs typeface="Arial" pitchFamily="34" charset="0"/>
              </a:rPr>
              <a:t>  (2.5 pounds, 3.5 pounds)</a:t>
            </a:r>
          </a:p>
          <a:p>
            <a:pPr marL="342900" marR="0" lvl="0" indent="-342900" defTabSz="914400" rtl="0" eaLnBrk="1" fontAlgn="base" latinLnBrk="0" hangingPunct="1">
              <a:lnSpc>
                <a:spcPct val="100000"/>
              </a:lnSpc>
              <a:spcBef>
                <a:spcPct val="0"/>
              </a:spcBef>
              <a:spcAft>
                <a:spcPct val="0"/>
              </a:spcAft>
              <a:buClrTx/>
              <a:buSzTx/>
              <a:buFontTx/>
              <a:buAutoNum type="alphaLcPeriod"/>
              <a:tabLst/>
            </a:pPr>
            <a:r>
              <a:rPr kumimoji="0" lang="en-US" sz="4400" b="1" i="0" strike="noStrike" cap="none" normalizeH="0" baseline="0" dirty="0" smtClean="0">
                <a:ln>
                  <a:noFill/>
                </a:ln>
                <a:solidFill>
                  <a:schemeClr val="tx1"/>
                </a:solidFill>
                <a:effectLst/>
                <a:latin typeface="Calibri" pitchFamily="34" charset="0"/>
                <a:cs typeface="Arial" pitchFamily="34" charset="0"/>
              </a:rPr>
              <a:t>  Both a and b!</a:t>
            </a:r>
          </a:p>
        </p:txBody>
      </p:sp>
      <p:sp>
        <p:nvSpPr>
          <p:cNvPr id="3" name="Frame 2"/>
          <p:cNvSpPr/>
          <p:nvPr/>
        </p:nvSpPr>
        <p:spPr>
          <a:xfrm>
            <a:off x="1929062" y="4651176"/>
            <a:ext cx="5562600" cy="762000"/>
          </a:xfrm>
          <a:prstGeom prst="frame">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6720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435797" y="427911"/>
            <a:ext cx="454913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Quick</a:t>
            </a:r>
            <a:r>
              <a:rPr kumimoji="0" lang="en-US" sz="4800" b="1" i="0" u="sng" strike="noStrike" cap="none" normalizeH="0" dirty="0" smtClean="0">
                <a:ln>
                  <a:noFill/>
                </a:ln>
                <a:solidFill>
                  <a:schemeClr val="tx1"/>
                </a:solidFill>
                <a:effectLst/>
                <a:latin typeface="Calibri" pitchFamily="34" charset="0"/>
                <a:ea typeface="Times New Roman" pitchFamily="18" charset="0"/>
                <a:cs typeface="Arial" pitchFamily="34" charset="0"/>
              </a:rPr>
              <a:t> Questions!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1066800" y="1843445"/>
            <a:ext cx="7567072"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tx1"/>
                </a:solidFill>
                <a:effectLst/>
                <a:latin typeface="Calibri" pitchFamily="34" charset="0"/>
                <a:ea typeface="Times New Roman" pitchFamily="18" charset="0"/>
                <a:cs typeface="Arial" pitchFamily="34" charset="0"/>
              </a:rPr>
              <a:t>What do you think</a:t>
            </a: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 will happen to the MOE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as your sample size increases?</a:t>
            </a:r>
            <a:endParaRPr kumimoji="0" lang="en-US" sz="1800" b="0" i="1"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2379595" y="3228201"/>
            <a:ext cx="4918013"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defTabSz="914400" rtl="0" eaLnBrk="1" fontAlgn="base" latinLnBrk="0" hangingPunct="1">
              <a:lnSpc>
                <a:spcPct val="100000"/>
              </a:lnSpc>
              <a:spcBef>
                <a:spcPct val="0"/>
              </a:spcBef>
              <a:spcAft>
                <a:spcPct val="0"/>
              </a:spcAft>
              <a:buClrTx/>
              <a:buSzTx/>
              <a:buFontTx/>
              <a:buAutoNum type="alphaLcPeriod"/>
              <a:tabLst/>
            </a:pPr>
            <a:r>
              <a:rPr kumimoji="0" lang="en-US" sz="44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 Nothing</a:t>
            </a:r>
          </a:p>
          <a:p>
            <a:pPr marL="342900" marR="0" lvl="0" indent="-342900" defTabSz="914400" rtl="0" eaLnBrk="1" fontAlgn="base" latinLnBrk="0" hangingPunct="1">
              <a:lnSpc>
                <a:spcPct val="100000"/>
              </a:lnSpc>
              <a:spcBef>
                <a:spcPct val="0"/>
              </a:spcBef>
              <a:spcAft>
                <a:spcPct val="0"/>
              </a:spcAft>
              <a:buClrTx/>
              <a:buSzTx/>
              <a:buFontTx/>
              <a:buAutoNum type="alphaLcPeriod"/>
              <a:tabLst/>
            </a:pPr>
            <a:r>
              <a:rPr lang="en-US" sz="4400" b="1" dirty="0" smtClean="0">
                <a:latin typeface="Calibri" pitchFamily="34" charset="0"/>
                <a:cs typeface="Arial" pitchFamily="34" charset="0"/>
              </a:rPr>
              <a:t>  It will get smaller</a:t>
            </a:r>
          </a:p>
          <a:p>
            <a:pPr marL="342900" marR="0" lvl="0" indent="-342900" defTabSz="914400" rtl="0" eaLnBrk="1" fontAlgn="base" latinLnBrk="0" hangingPunct="1">
              <a:lnSpc>
                <a:spcPct val="100000"/>
              </a:lnSpc>
              <a:spcBef>
                <a:spcPct val="0"/>
              </a:spcBef>
              <a:spcAft>
                <a:spcPct val="0"/>
              </a:spcAft>
              <a:buClrTx/>
              <a:buSzTx/>
              <a:buFontTx/>
              <a:buAutoNum type="alphaLcPeriod"/>
              <a:tabLst/>
            </a:pPr>
            <a:r>
              <a:rPr kumimoji="0" lang="en-US" sz="4400" b="1" i="0" strike="noStrike" cap="none" normalizeH="0" baseline="0" dirty="0" smtClean="0">
                <a:ln>
                  <a:noFill/>
                </a:ln>
                <a:solidFill>
                  <a:schemeClr val="tx1"/>
                </a:solidFill>
                <a:effectLst/>
                <a:latin typeface="Calibri" pitchFamily="34" charset="0"/>
                <a:cs typeface="Arial" pitchFamily="34" charset="0"/>
              </a:rPr>
              <a:t>  It will get bigger</a:t>
            </a:r>
          </a:p>
        </p:txBody>
      </p:sp>
      <p:sp>
        <p:nvSpPr>
          <p:cNvPr id="11" name="Rectangle 1"/>
          <p:cNvSpPr>
            <a:spLocks noChangeArrowheads="1"/>
          </p:cNvSpPr>
          <p:nvPr/>
        </p:nvSpPr>
        <p:spPr bwMode="auto">
          <a:xfrm>
            <a:off x="3408341" y="5640289"/>
            <a:ext cx="2883996"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400" b="1" i="1" dirty="0" smtClean="0">
                <a:latin typeface="Calibri" pitchFamily="34" charset="0"/>
                <a:cs typeface="Arial" pitchFamily="34" charset="0"/>
              </a:rPr>
              <a:t>Now…why?</a:t>
            </a:r>
            <a:endParaRPr kumimoji="0" lang="en-US" sz="2800" b="0" i="1" strike="noStrike" cap="none" normalizeH="0" baseline="0" dirty="0" smtClean="0">
              <a:ln>
                <a:noFill/>
              </a:ln>
              <a:solidFill>
                <a:schemeClr val="tx1"/>
              </a:solidFill>
              <a:effectLst/>
              <a:latin typeface="Arial" pitchFamily="34" charset="0"/>
              <a:cs typeface="Arial" pitchFamily="34" charset="0"/>
            </a:endParaRPr>
          </a:p>
        </p:txBody>
      </p:sp>
      <p:sp>
        <p:nvSpPr>
          <p:cNvPr id="3" name="Frame 2"/>
          <p:cNvSpPr/>
          <p:nvPr/>
        </p:nvSpPr>
        <p:spPr>
          <a:xfrm>
            <a:off x="2057400" y="3962400"/>
            <a:ext cx="5562600" cy="762000"/>
          </a:xfrm>
          <a:prstGeom prst="frame">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0303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30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435797" y="427911"/>
            <a:ext cx="454913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Quick</a:t>
            </a:r>
            <a:r>
              <a:rPr kumimoji="0" lang="en-US" sz="4800" b="1" i="0" u="sng" strike="noStrike" cap="none" normalizeH="0" dirty="0" smtClean="0">
                <a:ln>
                  <a:noFill/>
                </a:ln>
                <a:solidFill>
                  <a:schemeClr val="tx1"/>
                </a:solidFill>
                <a:effectLst/>
                <a:latin typeface="Calibri" pitchFamily="34" charset="0"/>
                <a:ea typeface="Times New Roman" pitchFamily="18" charset="0"/>
                <a:cs typeface="Arial" pitchFamily="34" charset="0"/>
              </a:rPr>
              <a:t> Questions!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1066800" y="1843445"/>
            <a:ext cx="7567072"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tx1"/>
                </a:solidFill>
                <a:effectLst/>
                <a:latin typeface="Calibri" pitchFamily="34" charset="0"/>
                <a:ea typeface="Times New Roman" pitchFamily="18" charset="0"/>
                <a:cs typeface="Arial" pitchFamily="34" charset="0"/>
              </a:rPr>
              <a:t>What do you think</a:t>
            </a: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 will happen to the MOE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as your </a:t>
            </a:r>
            <a:r>
              <a:rPr kumimoji="0" lang="en-US" sz="3200" b="1" i="1" u="sng" strike="noStrike" cap="none" normalizeH="0" dirty="0" smtClean="0">
                <a:ln>
                  <a:noFill/>
                </a:ln>
                <a:solidFill>
                  <a:schemeClr val="tx1"/>
                </a:solidFill>
                <a:effectLst/>
                <a:latin typeface="Calibri" pitchFamily="34" charset="0"/>
                <a:ea typeface="Times New Roman" pitchFamily="18" charset="0"/>
                <a:cs typeface="Arial" pitchFamily="34" charset="0"/>
              </a:rPr>
              <a:t>confidence</a:t>
            </a:r>
            <a:r>
              <a:rPr kumimoji="0" lang="en-US" sz="3200" b="1" i="1" strike="noStrike" cap="none" normalizeH="0" dirty="0" smtClean="0">
                <a:ln>
                  <a:noFill/>
                </a:ln>
                <a:solidFill>
                  <a:schemeClr val="tx1"/>
                </a:solidFill>
                <a:effectLst/>
                <a:latin typeface="Calibri" pitchFamily="34" charset="0"/>
                <a:ea typeface="Times New Roman" pitchFamily="18" charset="0"/>
                <a:cs typeface="Arial" pitchFamily="34" charset="0"/>
              </a:rPr>
              <a:t> increases?</a:t>
            </a:r>
            <a:endParaRPr kumimoji="0" lang="en-US" sz="1800" b="0" i="1"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
          <p:cNvSpPr>
            <a:spLocks noChangeArrowheads="1"/>
          </p:cNvSpPr>
          <p:nvPr/>
        </p:nvSpPr>
        <p:spPr bwMode="auto">
          <a:xfrm>
            <a:off x="2379595" y="3228201"/>
            <a:ext cx="4918013" cy="21236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defTabSz="914400" rtl="0" eaLnBrk="1" fontAlgn="base" latinLnBrk="0" hangingPunct="1">
              <a:lnSpc>
                <a:spcPct val="100000"/>
              </a:lnSpc>
              <a:spcBef>
                <a:spcPct val="0"/>
              </a:spcBef>
              <a:spcAft>
                <a:spcPct val="0"/>
              </a:spcAft>
              <a:buClrTx/>
              <a:buSzTx/>
              <a:buFontTx/>
              <a:buAutoNum type="alphaLcPeriod"/>
              <a:tabLst/>
            </a:pPr>
            <a:r>
              <a:rPr kumimoji="0" lang="en-US" sz="4400" b="1" i="0" strike="noStrike" cap="none" normalizeH="0" baseline="0" dirty="0" smtClean="0">
                <a:ln>
                  <a:noFill/>
                </a:ln>
                <a:solidFill>
                  <a:schemeClr val="tx1"/>
                </a:solidFill>
                <a:effectLst/>
                <a:latin typeface="Calibri" pitchFamily="34" charset="0"/>
                <a:ea typeface="Times New Roman" pitchFamily="18" charset="0"/>
                <a:cs typeface="Arial" pitchFamily="34" charset="0"/>
              </a:rPr>
              <a:t> Nothing</a:t>
            </a:r>
          </a:p>
          <a:p>
            <a:pPr marL="342900" marR="0" lvl="0" indent="-342900" defTabSz="914400" rtl="0" eaLnBrk="1" fontAlgn="base" latinLnBrk="0" hangingPunct="1">
              <a:lnSpc>
                <a:spcPct val="100000"/>
              </a:lnSpc>
              <a:spcBef>
                <a:spcPct val="0"/>
              </a:spcBef>
              <a:spcAft>
                <a:spcPct val="0"/>
              </a:spcAft>
              <a:buClrTx/>
              <a:buSzTx/>
              <a:buFontTx/>
              <a:buAutoNum type="alphaLcPeriod"/>
              <a:tabLst/>
            </a:pPr>
            <a:r>
              <a:rPr lang="en-US" sz="4400" b="1" dirty="0" smtClean="0">
                <a:latin typeface="Calibri" pitchFamily="34" charset="0"/>
                <a:cs typeface="Arial" pitchFamily="34" charset="0"/>
              </a:rPr>
              <a:t>  It will get smaller</a:t>
            </a:r>
          </a:p>
          <a:p>
            <a:pPr marL="342900" marR="0" lvl="0" indent="-342900" defTabSz="914400" rtl="0" eaLnBrk="1" fontAlgn="base" latinLnBrk="0" hangingPunct="1">
              <a:lnSpc>
                <a:spcPct val="100000"/>
              </a:lnSpc>
              <a:spcBef>
                <a:spcPct val="0"/>
              </a:spcBef>
              <a:spcAft>
                <a:spcPct val="0"/>
              </a:spcAft>
              <a:buClrTx/>
              <a:buSzTx/>
              <a:buFontTx/>
              <a:buAutoNum type="alphaLcPeriod"/>
              <a:tabLst/>
            </a:pPr>
            <a:r>
              <a:rPr kumimoji="0" lang="en-US" sz="4400" b="1" i="0" strike="noStrike" cap="none" normalizeH="0" baseline="0" dirty="0" smtClean="0">
                <a:ln>
                  <a:noFill/>
                </a:ln>
                <a:solidFill>
                  <a:schemeClr val="tx1"/>
                </a:solidFill>
                <a:effectLst/>
                <a:latin typeface="Calibri" pitchFamily="34" charset="0"/>
                <a:cs typeface="Arial" pitchFamily="34" charset="0"/>
              </a:rPr>
              <a:t>  It will get bigger</a:t>
            </a:r>
          </a:p>
        </p:txBody>
      </p:sp>
      <p:sp>
        <p:nvSpPr>
          <p:cNvPr id="11" name="Rectangle 1"/>
          <p:cNvSpPr>
            <a:spLocks noChangeArrowheads="1"/>
          </p:cNvSpPr>
          <p:nvPr/>
        </p:nvSpPr>
        <p:spPr bwMode="auto">
          <a:xfrm>
            <a:off x="993799" y="5609370"/>
            <a:ext cx="2883996"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400" b="1" i="1" dirty="0" smtClean="0">
                <a:latin typeface="Calibri" pitchFamily="34" charset="0"/>
                <a:cs typeface="Arial" pitchFamily="34" charset="0"/>
              </a:rPr>
              <a:t>Now…why?</a:t>
            </a:r>
            <a:endParaRPr kumimoji="0" lang="en-US" sz="2800" b="0" i="1" strike="noStrike" cap="none" normalizeH="0" baseline="0" dirty="0" smtClean="0">
              <a:ln>
                <a:noFill/>
              </a:ln>
              <a:solidFill>
                <a:schemeClr val="tx1"/>
              </a:solidFill>
              <a:effectLst/>
              <a:latin typeface="Arial" pitchFamily="34" charset="0"/>
              <a:cs typeface="Arial" pitchFamily="34" charset="0"/>
            </a:endParaRPr>
          </a:p>
        </p:txBody>
      </p:sp>
      <p:sp>
        <p:nvSpPr>
          <p:cNvPr id="3" name="Frame 2"/>
          <p:cNvSpPr/>
          <p:nvPr/>
        </p:nvSpPr>
        <p:spPr>
          <a:xfrm>
            <a:off x="2057301" y="4589858"/>
            <a:ext cx="5562600" cy="820341"/>
          </a:xfrm>
          <a:prstGeom prst="frame">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7" name="Rectangle 1"/>
          <p:cNvSpPr>
            <a:spLocks noChangeArrowheads="1"/>
          </p:cNvSpPr>
          <p:nvPr/>
        </p:nvSpPr>
        <p:spPr bwMode="auto">
          <a:xfrm>
            <a:off x="4201467" y="5659397"/>
            <a:ext cx="3952878"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400" b="1" i="1" dirty="0" smtClean="0">
                <a:latin typeface="Calibri" pitchFamily="34" charset="0"/>
                <a:cs typeface="Arial" pitchFamily="34" charset="0"/>
                <a:hlinkClick r:id="rId2"/>
              </a:rPr>
              <a:t>This might help!</a:t>
            </a:r>
            <a:endParaRPr kumimoji="0" lang="en-US" sz="2800" b="0" i="1"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380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30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par>
                          <p:cTn id="12" fill="hold">
                            <p:stCondLst>
                              <p:cond delay="4500"/>
                            </p:stCondLst>
                            <p:childTnLst>
                              <p:par>
                                <p:cTn id="13" presetID="10" presetClass="entr" presetSubtype="0" fill="hold" grpId="0" nodeType="afterEffect">
                                  <p:stCondLst>
                                    <p:cond delay="30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3945522"/>
              </p:ext>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rotWithShape="1">
          <a:blip r:embed="rId2"/>
          <a:srcRect t="43637"/>
          <a:stretch/>
        </p:blipFill>
        <p:spPr>
          <a:xfrm>
            <a:off x="617963" y="4495800"/>
            <a:ext cx="8039100" cy="1476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spTree>
    <p:extLst>
      <p:ext uri="{BB962C8B-B14F-4D97-AF65-F5344CB8AC3E}">
        <p14:creationId xmlns:p14="http://schemas.microsoft.com/office/powerpoint/2010/main" val="2993981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7" y="914401"/>
          <a:ext cx="8325661" cy="4419598"/>
        </p:xfrm>
        <a:graphic>
          <a:graphicData uri="http://schemas.openxmlformats.org/drawingml/2006/table">
            <a:tbl>
              <a:tblPr/>
              <a:tblGrid>
                <a:gridCol w="2436681">
                  <a:extLst>
                    <a:ext uri="{9D8B030D-6E8A-4147-A177-3AD203B41FA5}">
                      <a16:colId xmlns:a16="http://schemas.microsoft.com/office/drawing/2014/main" val="20000"/>
                    </a:ext>
                  </a:extLst>
                </a:gridCol>
                <a:gridCol w="2642865">
                  <a:extLst>
                    <a:ext uri="{9D8B030D-6E8A-4147-A177-3AD203B41FA5}">
                      <a16:colId xmlns:a16="http://schemas.microsoft.com/office/drawing/2014/main" val="20001"/>
                    </a:ext>
                  </a:extLst>
                </a:gridCol>
                <a:gridCol w="118644">
                  <a:extLst>
                    <a:ext uri="{9D8B030D-6E8A-4147-A177-3AD203B41FA5}">
                      <a16:colId xmlns:a16="http://schemas.microsoft.com/office/drawing/2014/main" val="20002"/>
                    </a:ext>
                  </a:extLst>
                </a:gridCol>
                <a:gridCol w="3127471">
                  <a:extLst>
                    <a:ext uri="{9D8B030D-6E8A-4147-A177-3AD203B41FA5}">
                      <a16:colId xmlns:a16="http://schemas.microsoft.com/office/drawing/2014/main" val="20003"/>
                    </a:ext>
                  </a:extLst>
                </a:gridCol>
              </a:tblGrid>
              <a:tr h="283773">
                <a:tc gridSpan="3">
                  <a:txBody>
                    <a:bodyPr/>
                    <a:lstStyle/>
                    <a:p>
                      <a:pPr marL="0" marR="0" algn="ctr">
                        <a:spcBef>
                          <a:spcPts val="0"/>
                        </a:spcBef>
                        <a:spcAft>
                          <a:spcPts val="0"/>
                        </a:spcAft>
                      </a:pPr>
                      <a:endParaRPr lang="en-US" sz="1100" dirty="0">
                        <a:latin typeface="Times New Roman"/>
                        <a:ea typeface="Times New Roman"/>
                        <a:cs typeface="Times New Roman"/>
                      </a:endParaRPr>
                    </a:p>
                  </a:txBody>
                  <a:tcPr marL="60926" marR="6092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latin typeface="Times New Roman"/>
                          <a:ea typeface="Times New Roman"/>
                          <a:cs typeface="Times New Roman"/>
                        </a:rPr>
                        <a:t> </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100085">
                <a:tc>
                  <a:txBody>
                    <a:bodyPr/>
                    <a:lstStyle/>
                    <a:p>
                      <a:pPr marL="0" marR="0" algn="ctr">
                        <a:spcBef>
                          <a:spcPts val="0"/>
                        </a:spcBef>
                        <a:spcAft>
                          <a:spcPts val="0"/>
                        </a:spcAft>
                      </a:pPr>
                      <a:r>
                        <a:rPr lang="en-US" sz="3000" dirty="0">
                          <a:latin typeface="Calibri"/>
                          <a:ea typeface="Times New Roman"/>
                          <a:cs typeface="Times New Roman"/>
                        </a:rPr>
                        <a:t>	</a:t>
                      </a:r>
                      <a:endParaRPr lang="en-US" sz="3000" dirty="0">
                        <a:latin typeface="Times New Roman"/>
                        <a:ea typeface="Times New Roman"/>
                        <a:cs typeface="Times New Roman"/>
                      </a:endParaRPr>
                    </a:p>
                  </a:txBody>
                  <a:tcPr marL="60926" marR="60926" marT="0" marB="0" anchor="ctr">
                    <a:lnL>
                      <a:noFill/>
                    </a:lnL>
                    <a:lnR>
                      <a:noFill/>
                    </a:lnR>
                    <a:lnT>
                      <a:noFill/>
                    </a:lnT>
                    <a:lnB>
                      <a:noFill/>
                    </a:lnB>
                  </a:tcPr>
                </a:tc>
                <a:tc>
                  <a:txBody>
                    <a:bodyPr/>
                    <a:lstStyle/>
                    <a:p>
                      <a:pPr marL="0" marR="0" algn="ctr">
                        <a:spcBef>
                          <a:spcPts val="0"/>
                        </a:spcBef>
                        <a:spcAft>
                          <a:spcPts val="0"/>
                        </a:spcAft>
                      </a:pPr>
                      <a:r>
                        <a:rPr lang="en-US" sz="3000" b="1" dirty="0">
                          <a:latin typeface="Calibri"/>
                          <a:ea typeface="Times New Roman"/>
                          <a:cs typeface="Times New Roman"/>
                        </a:rPr>
                        <a:t>The deck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3000" b="1" dirty="0">
                          <a:latin typeface="Calibri"/>
                          <a:ea typeface="Times New Roman"/>
                          <a:cs typeface="Times New Roman"/>
                        </a:rPr>
                        <a:t>The deck is </a:t>
                      </a:r>
                      <a:r>
                        <a:rPr lang="en-US" sz="3000" i="1" dirty="0">
                          <a:latin typeface="Calibri"/>
                          <a:ea typeface="Times New Roman"/>
                          <a:cs typeface="Times New Roman"/>
                        </a:rPr>
                        <a:t>not</a:t>
                      </a:r>
                      <a:r>
                        <a:rPr lang="en-US" sz="3000" b="1" dirty="0">
                          <a:latin typeface="Calibri"/>
                          <a:ea typeface="Times New Roman"/>
                          <a:cs typeface="Times New Roman"/>
                        </a:rPr>
                        <a:t> fair.</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1"/>
                  </a:ext>
                </a:extLst>
              </a:tr>
              <a:tr h="1660633">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a:t>
                      </a:r>
                      <a:r>
                        <a:rPr lang="en-US" sz="3000" b="1" dirty="0" smtClean="0">
                          <a:latin typeface="Calibri"/>
                          <a:ea typeface="Times New Roman"/>
                          <a:cs typeface="Times New Roman"/>
                        </a:rPr>
                        <a:t>deck</a:t>
                      </a:r>
                    </a:p>
                    <a:p>
                      <a:pPr marL="0" marR="0" algn="ctr">
                        <a:spcBef>
                          <a:spcPts val="0"/>
                        </a:spcBef>
                        <a:spcAft>
                          <a:spcPts val="0"/>
                        </a:spcAft>
                      </a:pPr>
                      <a:r>
                        <a:rPr lang="en-US" sz="3000" b="1" dirty="0" smtClean="0">
                          <a:latin typeface="Calibri"/>
                          <a:ea typeface="Times New Roman"/>
                          <a:cs typeface="Times New Roman"/>
                        </a:rPr>
                        <a:t> </a:t>
                      </a:r>
                      <a:r>
                        <a:rPr lang="en-US" sz="3000" b="1" dirty="0">
                          <a:latin typeface="Calibri"/>
                          <a:ea typeface="Times New Roman"/>
                          <a:cs typeface="Times New Roman"/>
                        </a:rPr>
                        <a:t>isn’t fair.”</a:t>
                      </a:r>
                      <a:endParaRPr lang="en-US" sz="3000" dirty="0">
                        <a:latin typeface="Times New Roman"/>
                        <a:ea typeface="Times New Roman"/>
                        <a:cs typeface="Times New Roman"/>
                      </a:endParaRPr>
                    </a:p>
                  </a:txBody>
                  <a:tcPr marL="60926" marR="60926" marT="0" marB="0" anchor="ctr">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positive)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2"/>
                  </a:ext>
                </a:extLst>
              </a:tr>
              <a:tr h="1375107">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deck</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 is fair”</a:t>
                      </a:r>
                      <a:endParaRPr lang="en-US" sz="3000" dirty="0">
                        <a:latin typeface="Times New Roman"/>
                        <a:ea typeface="Times New Roman"/>
                        <a:cs typeface="Times New Roman"/>
                      </a:endParaRPr>
                    </a:p>
                  </a:txBody>
                  <a:tcPr marL="60926" marR="60926"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negative)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3" name="Right Brace 2"/>
          <p:cNvSpPr/>
          <p:nvPr/>
        </p:nvSpPr>
        <p:spPr>
          <a:xfrm>
            <a:off x="2971800" y="2438400"/>
            <a:ext cx="838200" cy="2819400"/>
          </a:xfrm>
          <a:prstGeom prst="rightBrace">
            <a:avLst>
              <a:gd name="adj1" fmla="val 172078"/>
              <a:gd name="adj2" fmla="val 5037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832285" y="3429000"/>
            <a:ext cx="5087482" cy="954107"/>
          </a:xfrm>
          <a:prstGeom prst="rect">
            <a:avLst/>
          </a:prstGeom>
          <a:noFill/>
        </p:spPr>
        <p:txBody>
          <a:bodyPr wrap="none" rtlCol="0">
            <a:spAutoFit/>
          </a:bodyPr>
          <a:lstStyle/>
          <a:p>
            <a:pPr algn="ctr"/>
            <a:r>
              <a:rPr lang="en-US" sz="2800" b="1" dirty="0" smtClean="0"/>
              <a:t>You’ll make one of these claims, </a:t>
            </a:r>
          </a:p>
          <a:p>
            <a:pPr algn="ctr"/>
            <a:r>
              <a:rPr lang="en-US" sz="2800" b="1" dirty="0" smtClean="0"/>
              <a:t>based on your sample</a:t>
            </a:r>
            <a:endParaRPr lang="en-US" sz="2800" b="1" dirty="0"/>
          </a:p>
        </p:txBody>
      </p:sp>
    </p:spTree>
    <p:extLst>
      <p:ext uri="{BB962C8B-B14F-4D97-AF65-F5344CB8AC3E}">
        <p14:creationId xmlns:p14="http://schemas.microsoft.com/office/powerpoint/2010/main" val="346180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flipH="1">
            <a:off x="29718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1745622469"/>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flipH="1">
            <a:off x="32004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140554757"/>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flipH="1">
            <a:off x="35814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919603321"/>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flipH="1">
            <a:off x="4238625"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1477123654"/>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flipH="1">
            <a:off x="45339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1953461882"/>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4672825" y="4038600"/>
            <a:ext cx="590550" cy="327487"/>
          </a:xfrm>
          <a:prstGeom prst="rect">
            <a:avLst/>
          </a:prstGeom>
          <a:noFill/>
          <a:ln w="9525">
            <a:noFill/>
            <a:miter lim="800000"/>
            <a:headEnd/>
            <a:tailEnd/>
          </a:ln>
        </p:spPr>
      </p:pic>
    </p:spTree>
    <p:extLst>
      <p:ext uri="{BB962C8B-B14F-4D97-AF65-F5344CB8AC3E}">
        <p14:creationId xmlns:p14="http://schemas.microsoft.com/office/powerpoint/2010/main" val="2348170223"/>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4506022" y="4038600"/>
            <a:ext cx="590550" cy="327487"/>
          </a:xfrm>
          <a:prstGeom prst="rect">
            <a:avLst/>
          </a:prstGeom>
          <a:noFill/>
          <a:ln w="9525">
            <a:noFill/>
            <a:miter lim="800000"/>
            <a:headEnd/>
            <a:tailEnd/>
          </a:ln>
        </p:spPr>
      </p:pic>
    </p:spTree>
    <p:extLst>
      <p:ext uri="{BB962C8B-B14F-4D97-AF65-F5344CB8AC3E}">
        <p14:creationId xmlns:p14="http://schemas.microsoft.com/office/powerpoint/2010/main" val="2983992374"/>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394335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2778295113"/>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35052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145223219"/>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25908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2372232029"/>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7" y="914401"/>
          <a:ext cx="8325661" cy="4419598"/>
        </p:xfrm>
        <a:graphic>
          <a:graphicData uri="http://schemas.openxmlformats.org/drawingml/2006/table">
            <a:tbl>
              <a:tblPr/>
              <a:tblGrid>
                <a:gridCol w="2436681">
                  <a:extLst>
                    <a:ext uri="{9D8B030D-6E8A-4147-A177-3AD203B41FA5}">
                      <a16:colId xmlns:a16="http://schemas.microsoft.com/office/drawing/2014/main" val="20000"/>
                    </a:ext>
                  </a:extLst>
                </a:gridCol>
                <a:gridCol w="2642865">
                  <a:extLst>
                    <a:ext uri="{9D8B030D-6E8A-4147-A177-3AD203B41FA5}">
                      <a16:colId xmlns:a16="http://schemas.microsoft.com/office/drawing/2014/main" val="20001"/>
                    </a:ext>
                  </a:extLst>
                </a:gridCol>
                <a:gridCol w="118644">
                  <a:extLst>
                    <a:ext uri="{9D8B030D-6E8A-4147-A177-3AD203B41FA5}">
                      <a16:colId xmlns:a16="http://schemas.microsoft.com/office/drawing/2014/main" val="20002"/>
                    </a:ext>
                  </a:extLst>
                </a:gridCol>
                <a:gridCol w="3127471">
                  <a:extLst>
                    <a:ext uri="{9D8B030D-6E8A-4147-A177-3AD203B41FA5}">
                      <a16:colId xmlns:a16="http://schemas.microsoft.com/office/drawing/2014/main" val="20003"/>
                    </a:ext>
                  </a:extLst>
                </a:gridCol>
              </a:tblGrid>
              <a:tr h="283773">
                <a:tc gridSpan="3">
                  <a:txBody>
                    <a:bodyPr/>
                    <a:lstStyle/>
                    <a:p>
                      <a:pPr marL="0" marR="0" algn="ctr">
                        <a:spcBef>
                          <a:spcPts val="0"/>
                        </a:spcBef>
                        <a:spcAft>
                          <a:spcPts val="0"/>
                        </a:spcAft>
                      </a:pPr>
                      <a:endParaRPr lang="en-US" sz="1100" dirty="0">
                        <a:latin typeface="Times New Roman"/>
                        <a:ea typeface="Times New Roman"/>
                        <a:cs typeface="Times New Roman"/>
                      </a:endParaRPr>
                    </a:p>
                  </a:txBody>
                  <a:tcPr marL="60926" marR="6092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latin typeface="Times New Roman"/>
                          <a:ea typeface="Times New Roman"/>
                          <a:cs typeface="Times New Roman"/>
                        </a:rPr>
                        <a:t> </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100085">
                <a:tc>
                  <a:txBody>
                    <a:bodyPr/>
                    <a:lstStyle/>
                    <a:p>
                      <a:pPr marL="0" marR="0" algn="ctr">
                        <a:spcBef>
                          <a:spcPts val="0"/>
                        </a:spcBef>
                        <a:spcAft>
                          <a:spcPts val="0"/>
                        </a:spcAft>
                      </a:pPr>
                      <a:r>
                        <a:rPr lang="en-US" sz="3000" dirty="0">
                          <a:latin typeface="Calibri"/>
                          <a:ea typeface="Times New Roman"/>
                          <a:cs typeface="Times New Roman"/>
                        </a:rPr>
                        <a:t>	</a:t>
                      </a:r>
                      <a:endParaRPr lang="en-US" sz="3000" dirty="0">
                        <a:latin typeface="Times New Roman"/>
                        <a:ea typeface="Times New Roman"/>
                        <a:cs typeface="Times New Roman"/>
                      </a:endParaRPr>
                    </a:p>
                  </a:txBody>
                  <a:tcPr marL="60926" marR="60926" marT="0" marB="0" anchor="ctr">
                    <a:lnL>
                      <a:noFill/>
                    </a:lnL>
                    <a:lnR>
                      <a:noFill/>
                    </a:lnR>
                    <a:lnT>
                      <a:noFill/>
                    </a:lnT>
                    <a:lnB>
                      <a:noFill/>
                    </a:lnB>
                  </a:tcPr>
                </a:tc>
                <a:tc>
                  <a:txBody>
                    <a:bodyPr/>
                    <a:lstStyle/>
                    <a:p>
                      <a:pPr marL="0" marR="0" algn="ctr">
                        <a:spcBef>
                          <a:spcPts val="0"/>
                        </a:spcBef>
                        <a:spcAft>
                          <a:spcPts val="0"/>
                        </a:spcAft>
                      </a:pPr>
                      <a:r>
                        <a:rPr lang="en-US" sz="3000" b="1" dirty="0">
                          <a:latin typeface="Calibri"/>
                          <a:ea typeface="Times New Roman"/>
                          <a:cs typeface="Times New Roman"/>
                        </a:rPr>
                        <a:t>The deck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3000" b="1" dirty="0">
                          <a:latin typeface="Calibri"/>
                          <a:ea typeface="Times New Roman"/>
                          <a:cs typeface="Times New Roman"/>
                        </a:rPr>
                        <a:t>The deck is </a:t>
                      </a:r>
                      <a:r>
                        <a:rPr lang="en-US" sz="3000" i="1" dirty="0">
                          <a:latin typeface="Calibri"/>
                          <a:ea typeface="Times New Roman"/>
                          <a:cs typeface="Times New Roman"/>
                        </a:rPr>
                        <a:t>not</a:t>
                      </a:r>
                      <a:r>
                        <a:rPr lang="en-US" sz="3000" b="1" dirty="0">
                          <a:latin typeface="Calibri"/>
                          <a:ea typeface="Times New Roman"/>
                          <a:cs typeface="Times New Roman"/>
                        </a:rPr>
                        <a:t> fair.</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1"/>
                  </a:ext>
                </a:extLst>
              </a:tr>
              <a:tr h="1660633">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a:t>
                      </a:r>
                      <a:r>
                        <a:rPr lang="en-US" sz="3000" b="1" dirty="0" smtClean="0">
                          <a:latin typeface="Calibri"/>
                          <a:ea typeface="Times New Roman"/>
                          <a:cs typeface="Times New Roman"/>
                        </a:rPr>
                        <a:t>deck</a:t>
                      </a:r>
                    </a:p>
                    <a:p>
                      <a:pPr marL="0" marR="0" algn="ctr">
                        <a:spcBef>
                          <a:spcPts val="0"/>
                        </a:spcBef>
                        <a:spcAft>
                          <a:spcPts val="0"/>
                        </a:spcAft>
                      </a:pPr>
                      <a:r>
                        <a:rPr lang="en-US" sz="3000" b="1" dirty="0" smtClean="0">
                          <a:latin typeface="Calibri"/>
                          <a:ea typeface="Times New Roman"/>
                          <a:cs typeface="Times New Roman"/>
                        </a:rPr>
                        <a:t> </a:t>
                      </a:r>
                      <a:r>
                        <a:rPr lang="en-US" sz="3000" b="1" dirty="0">
                          <a:latin typeface="Calibri"/>
                          <a:ea typeface="Times New Roman"/>
                          <a:cs typeface="Times New Roman"/>
                        </a:rPr>
                        <a:t>isn’t fair.”</a:t>
                      </a:r>
                      <a:endParaRPr lang="en-US" sz="3000" dirty="0">
                        <a:latin typeface="Times New Roman"/>
                        <a:ea typeface="Times New Roman"/>
                        <a:cs typeface="Times New Roman"/>
                      </a:endParaRPr>
                    </a:p>
                  </a:txBody>
                  <a:tcPr marL="60926" marR="60926" marT="0" marB="0" anchor="ctr">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Oops.</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(false positive)</a:t>
                      </a:r>
                      <a:endParaRPr lang="en-US" sz="3000" dirty="0">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2"/>
                  </a:ext>
                </a:extLst>
              </a:tr>
              <a:tr h="1375107">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deck</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 is fair”</a:t>
                      </a:r>
                      <a:endParaRPr lang="en-US" sz="3000" dirty="0">
                        <a:latin typeface="Times New Roman"/>
                        <a:ea typeface="Times New Roman"/>
                        <a:cs typeface="Times New Roman"/>
                      </a:endParaRPr>
                    </a:p>
                  </a:txBody>
                  <a:tcPr marL="60926" marR="60926"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negative)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27260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21336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4011500368"/>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18288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2661194213"/>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15240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378019616"/>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a:off x="12954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2785715965"/>
      </p:ext>
    </p:extLst>
  </p:cSld>
  <p:clrMapOvr>
    <a:masterClrMapping/>
  </p:clrMapOvr>
  <mc:AlternateContent xmlns:mc="http://schemas.openxmlformats.org/markup-compatibility/2006" xmlns:p14="http://schemas.microsoft.com/office/powerpoint/2010/main">
    <mc:Choice Requires="p14">
      <p:transition spd="slow" p14:dur="2000" advClick="0" advTm="500"/>
    </mc:Choice>
    <mc:Fallback xmlns="">
      <p:transition spd="slow" advClick="0" advTm="5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304800"/>
          <a:ext cx="8305800" cy="2379980"/>
        </p:xfrm>
        <a:graphic>
          <a:graphicData uri="http://schemas.openxmlformats.org/drawingml/2006/table">
            <a:tbl>
              <a:tblPr/>
              <a:tblGrid>
                <a:gridCol w="8305800">
                  <a:extLst>
                    <a:ext uri="{9D8B030D-6E8A-4147-A177-3AD203B41FA5}">
                      <a16:colId xmlns:a16="http://schemas.microsoft.com/office/drawing/2014/main" val="20000"/>
                    </a:ext>
                  </a:extLst>
                </a:gridCol>
              </a:tblGrid>
              <a:tr h="1981200">
                <a:tc>
                  <a:txBody>
                    <a:bodyPr/>
                    <a:lstStyle/>
                    <a:p>
                      <a:pPr marL="0" marR="0">
                        <a:lnSpc>
                          <a:spcPts val="2040"/>
                        </a:lnSpc>
                        <a:spcBef>
                          <a:spcPts val="0"/>
                        </a:spcBef>
                        <a:spcAft>
                          <a:spcPts val="0"/>
                        </a:spcAft>
                      </a:pPr>
                      <a:r>
                        <a:rPr lang="en-US" sz="1600" dirty="0" smtClean="0"/>
                        <a:t>August 19, 2016</a:t>
                      </a:r>
                    </a:p>
                    <a:p>
                      <a:r>
                        <a:rPr lang="en-US" sz="2000" kern="1200" dirty="0" smtClean="0">
                          <a:solidFill>
                            <a:srgbClr val="92D050"/>
                          </a:solidFill>
                          <a:latin typeface="+mn-lt"/>
                          <a:ea typeface="Times New Roman"/>
                          <a:cs typeface="Times New Roman"/>
                        </a:rPr>
                        <a:t>Gallup Daily: </a:t>
                      </a:r>
                      <a:r>
                        <a:rPr lang="en-US" sz="2000" b="0" dirty="0" smtClean="0">
                          <a:solidFill>
                            <a:srgbClr val="92D050"/>
                          </a:solidFill>
                        </a:rPr>
                        <a:t>Less Than Half of Republicans Pleased With Trump as Nominee</a:t>
                      </a:r>
                    </a:p>
                    <a:p>
                      <a:r>
                        <a:rPr lang="en-US" sz="1600" dirty="0" smtClean="0"/>
                        <a:t>Less than half of Republicans, 46%, are pleased that Donald Trump is their party's presidential nominee, while a slight majority, 52%, wish their party had nominated someone else. Results for this Gallup poll are based on telephone interviews conducted Aug. 15-16, 2016, on the Gallup U.S. Daily survey, with a random sample of 1,013 adults, aged 18 and older, living in all 50 U.S. states and the District of Columbia. For results based on the total sample of 466 Republicans and Republican-leaning independents, the margin of sampling error is ±6 percentage points at the 95% confidence level. </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p:nvPicPr>
        <p:blipFill>
          <a:blip r:embed="rId2"/>
          <a:stretch>
            <a:fillRect/>
          </a:stretch>
        </p:blipFill>
        <p:spPr>
          <a:xfrm>
            <a:off x="617963" y="3352800"/>
            <a:ext cx="8039100" cy="2619375"/>
          </a:xfrm>
          <a:prstGeom prst="rect">
            <a:avLst/>
          </a:prstGeom>
        </p:spPr>
      </p:pic>
      <p:pic>
        <p:nvPicPr>
          <p:cNvPr id="4" name="Picture 4"/>
          <p:cNvPicPr>
            <a:picLocks noChangeAspect="1" noChangeArrowheads="1"/>
          </p:cNvPicPr>
          <p:nvPr/>
        </p:nvPicPr>
        <p:blipFill>
          <a:blip r:embed="rId3" cstate="print"/>
          <a:srcRect/>
          <a:stretch>
            <a:fillRect/>
          </a:stretch>
        </p:blipFill>
        <p:spPr bwMode="auto">
          <a:xfrm flipH="1">
            <a:off x="1371600" y="3962400"/>
            <a:ext cx="590550" cy="327487"/>
          </a:xfrm>
          <a:prstGeom prst="rect">
            <a:avLst/>
          </a:prstGeom>
          <a:noFill/>
          <a:ln w="9525">
            <a:noFill/>
            <a:miter lim="800000"/>
            <a:headEnd/>
            <a:tailEnd/>
          </a:ln>
        </p:spPr>
      </p:pic>
    </p:spTree>
    <p:extLst>
      <p:ext uri="{BB962C8B-B14F-4D97-AF65-F5344CB8AC3E}">
        <p14:creationId xmlns:p14="http://schemas.microsoft.com/office/powerpoint/2010/main" val="2638715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07696690"/>
              </p:ext>
            </p:extLst>
          </p:nvPr>
        </p:nvGraphicFramePr>
        <p:xfrm>
          <a:off x="381000" y="304800"/>
          <a:ext cx="8305800" cy="2438400"/>
        </p:xfrm>
        <a:graphic>
          <a:graphicData uri="http://schemas.openxmlformats.org/drawingml/2006/table">
            <a:tbl>
              <a:tblPr/>
              <a:tblGrid>
                <a:gridCol w="8305800">
                  <a:extLst>
                    <a:ext uri="{9D8B030D-6E8A-4147-A177-3AD203B41FA5}">
                      <a16:colId xmlns:a16="http://schemas.microsoft.com/office/drawing/2014/main" val="20000"/>
                    </a:ext>
                  </a:extLst>
                </a:gridCol>
              </a:tblGrid>
              <a:tr h="2438400">
                <a:tc>
                  <a:txBody>
                    <a:bodyPr/>
                    <a:lstStyle/>
                    <a:p>
                      <a:pPr marL="0" marR="0">
                        <a:lnSpc>
                          <a:spcPts val="2040"/>
                        </a:lnSpc>
                        <a:spcBef>
                          <a:spcPts val="0"/>
                        </a:spcBef>
                        <a:spcAft>
                          <a:spcPts val="0"/>
                        </a:spcAft>
                      </a:pPr>
                      <a:r>
                        <a:rPr lang="en-US" sz="1600" dirty="0" smtClean="0"/>
                        <a:t>January 15, 2014</a:t>
                      </a:r>
                    </a:p>
                    <a:p>
                      <a:r>
                        <a:rPr lang="en-US" sz="2000" b="0" dirty="0" smtClean="0">
                          <a:solidFill>
                            <a:srgbClr val="92D050"/>
                          </a:solidFill>
                          <a:latin typeface="+mj-lt"/>
                          <a:ea typeface="Times New Roman"/>
                          <a:cs typeface="Times New Roman"/>
                        </a:rPr>
                        <a:t>Rasmussen Reports: </a:t>
                      </a:r>
                      <a:r>
                        <a:rPr lang="en-US" sz="2000" b="0" dirty="0" smtClean="0">
                          <a:solidFill>
                            <a:srgbClr val="92D050"/>
                          </a:solidFill>
                        </a:rPr>
                        <a:t>Right Direction or Wrong Track</a:t>
                      </a:r>
                    </a:p>
                    <a:p>
                      <a:r>
                        <a:rPr lang="en-US" sz="1600" dirty="0" smtClean="0"/>
                        <a:t>For the second week in a row, 29% of Likely U.S. Voters think the country is heading in the right direction, according to a new Rasmussen Reports national telephone survey for the week ending January 12. In early October during the federal government shutdown, confidence in the country’s course fell to 13%, the lowest finding in five years. A year ago, 36% said the country was heading in the right direction.</a:t>
                      </a:r>
                      <a:r>
                        <a:rPr lang="en-US" sz="1600" baseline="0" dirty="0" smtClean="0"/>
                        <a:t> </a:t>
                      </a:r>
                      <a:r>
                        <a:rPr lang="en-US" sz="1600" dirty="0" smtClean="0"/>
                        <a:t>The national telephone survey of 3,500 likely voters was conducted by Rasmussen Reports on January 6-12, 2014. The margin of sampling error for the survey is +/- 2 percentage points with a 95% level of confidence.</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429000"/>
            <a:ext cx="7795523" cy="207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5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86033490"/>
              </p:ext>
            </p:extLst>
          </p:nvPr>
        </p:nvGraphicFramePr>
        <p:xfrm>
          <a:off x="381000" y="304800"/>
          <a:ext cx="8305800" cy="2438400"/>
        </p:xfrm>
        <a:graphic>
          <a:graphicData uri="http://schemas.openxmlformats.org/drawingml/2006/table">
            <a:tbl>
              <a:tblPr/>
              <a:tblGrid>
                <a:gridCol w="8305800">
                  <a:extLst>
                    <a:ext uri="{9D8B030D-6E8A-4147-A177-3AD203B41FA5}">
                      <a16:colId xmlns:a16="http://schemas.microsoft.com/office/drawing/2014/main" val="20000"/>
                    </a:ext>
                  </a:extLst>
                </a:gridCol>
              </a:tblGrid>
              <a:tr h="2438400">
                <a:tc>
                  <a:txBody>
                    <a:bodyPr/>
                    <a:lstStyle/>
                    <a:p>
                      <a:pPr marL="0" marR="0">
                        <a:lnSpc>
                          <a:spcPts val="2040"/>
                        </a:lnSpc>
                        <a:spcBef>
                          <a:spcPts val="0"/>
                        </a:spcBef>
                        <a:spcAft>
                          <a:spcPts val="0"/>
                        </a:spcAft>
                      </a:pPr>
                      <a:r>
                        <a:rPr lang="en-US" sz="1600" dirty="0" smtClean="0"/>
                        <a:t>January 15, 2014</a:t>
                      </a:r>
                    </a:p>
                    <a:p>
                      <a:r>
                        <a:rPr lang="en-US" sz="2000" b="0" dirty="0" smtClean="0">
                          <a:solidFill>
                            <a:srgbClr val="92D050"/>
                          </a:solidFill>
                          <a:latin typeface="+mj-lt"/>
                          <a:ea typeface="Times New Roman"/>
                          <a:cs typeface="Times New Roman"/>
                        </a:rPr>
                        <a:t>Rasmussen Reports: </a:t>
                      </a:r>
                      <a:r>
                        <a:rPr lang="en-US" sz="2000" b="0" dirty="0" smtClean="0">
                          <a:solidFill>
                            <a:srgbClr val="92D050"/>
                          </a:solidFill>
                        </a:rPr>
                        <a:t>Right Direction or Wrong Track</a:t>
                      </a:r>
                    </a:p>
                    <a:p>
                      <a:r>
                        <a:rPr lang="en-US" sz="1600" dirty="0" smtClean="0"/>
                        <a:t>For the second week in a row, 29% of Likely U.S. Voters think the country is heading in the right direction, according to a new Rasmussen Reports national telephone survey for the week ending January 12. In early October during the federal government shutdown, confidence in the country’s course fell to 13%, the lowest finding in five years. A year ago, 36% said the country was heading in the right direction.</a:t>
                      </a:r>
                      <a:r>
                        <a:rPr lang="en-US" sz="1600" baseline="0" dirty="0" smtClean="0"/>
                        <a:t> </a:t>
                      </a:r>
                      <a:r>
                        <a:rPr lang="en-US" sz="1600" dirty="0" smtClean="0"/>
                        <a:t>The national telephone survey of 3,500 likely voters was conducted by Rasmussen Reports on January 6-12, 2014. The margin of sampling error for the survey is +/- 2 percentage points with a 95% level of confidence.</a:t>
                      </a:r>
                      <a:endParaRPr lang="en-US" sz="1600" dirty="0"/>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429000"/>
            <a:ext cx="7795523" cy="207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srcRect/>
          <a:stretch>
            <a:fillRect/>
          </a:stretch>
        </p:blipFill>
        <p:spPr bwMode="auto">
          <a:xfrm>
            <a:off x="1295400" y="3733800"/>
            <a:ext cx="2286000" cy="580352"/>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4876800" y="3689702"/>
            <a:ext cx="2362200" cy="668547"/>
          </a:xfrm>
          <a:prstGeom prst="rect">
            <a:avLst/>
          </a:prstGeom>
          <a:noFill/>
          <a:ln w="9525">
            <a:noFill/>
            <a:miter lim="800000"/>
            <a:headEnd/>
            <a:tailEnd/>
          </a:ln>
        </p:spPr>
      </p:pic>
      <p:sp>
        <p:nvSpPr>
          <p:cNvPr id="7" name="Rectangle 6"/>
          <p:cNvSpPr/>
          <p:nvPr/>
        </p:nvSpPr>
        <p:spPr>
          <a:xfrm>
            <a:off x="1524000" y="5861848"/>
            <a:ext cx="8763000" cy="420115"/>
          </a:xfrm>
          <a:prstGeom prst="rect">
            <a:avLst/>
          </a:prstGeom>
        </p:spPr>
        <p:txBody>
          <a:bodyPr wrap="square">
            <a:spAutoFit/>
          </a:bodyPr>
          <a:lstStyle/>
          <a:p>
            <a:pPr>
              <a:lnSpc>
                <a:spcPts val="2040"/>
              </a:lnSpc>
            </a:pPr>
            <a:r>
              <a:rPr lang="en-US" sz="4000" b="1" i="1" dirty="0" smtClean="0">
                <a:solidFill>
                  <a:srgbClr val="252626"/>
                </a:solidFill>
                <a:ea typeface="Times New Roman"/>
                <a:cs typeface="Times New Roman"/>
              </a:rPr>
              <a:t>But what’s a </a:t>
            </a:r>
            <a:r>
              <a:rPr lang="en-US" sz="2000" b="1" i="1" dirty="0" smtClean="0">
                <a:solidFill>
                  <a:srgbClr val="252626"/>
                </a:solidFill>
                <a:ea typeface="Times New Roman"/>
                <a:cs typeface="Times New Roman"/>
              </a:rPr>
              <a:t>small</a:t>
            </a:r>
            <a:r>
              <a:rPr lang="en-US" sz="4000" b="1" i="1" dirty="0" smtClean="0">
                <a:solidFill>
                  <a:srgbClr val="252626"/>
                </a:solidFill>
                <a:ea typeface="Times New Roman"/>
                <a:cs typeface="Times New Roman"/>
              </a:rPr>
              <a:t> </a:t>
            </a:r>
            <a:r>
              <a:rPr lang="en-US" sz="2000" b="1" i="1" dirty="0" smtClean="0">
                <a:solidFill>
                  <a:srgbClr val="252626"/>
                </a:solidFill>
                <a:ea typeface="Times New Roman"/>
                <a:cs typeface="Times New Roman"/>
              </a:rPr>
              <a:t>problem</a:t>
            </a:r>
            <a:r>
              <a:rPr lang="en-US" sz="4000" b="1" i="1" dirty="0" smtClean="0">
                <a:solidFill>
                  <a:srgbClr val="252626"/>
                </a:solidFill>
                <a:ea typeface="Times New Roman"/>
                <a:cs typeface="Times New Roman"/>
              </a:rPr>
              <a:t> here?</a:t>
            </a:r>
            <a:endParaRPr lang="en-US" sz="4000" b="1" i="1" dirty="0">
              <a:ea typeface="Times New Roman"/>
              <a:cs typeface="Times New Roman"/>
            </a:endParaRPr>
          </a:p>
        </p:txBody>
      </p:sp>
    </p:spTree>
    <p:extLst>
      <p:ext uri="{BB962C8B-B14F-4D97-AF65-F5344CB8AC3E}">
        <p14:creationId xmlns:p14="http://schemas.microsoft.com/office/powerpoint/2010/main" val="34595059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7" y="914401"/>
          <a:ext cx="8325661" cy="4419598"/>
        </p:xfrm>
        <a:graphic>
          <a:graphicData uri="http://schemas.openxmlformats.org/drawingml/2006/table">
            <a:tbl>
              <a:tblPr/>
              <a:tblGrid>
                <a:gridCol w="2436681">
                  <a:extLst>
                    <a:ext uri="{9D8B030D-6E8A-4147-A177-3AD203B41FA5}">
                      <a16:colId xmlns:a16="http://schemas.microsoft.com/office/drawing/2014/main" val="20000"/>
                    </a:ext>
                  </a:extLst>
                </a:gridCol>
                <a:gridCol w="2642865">
                  <a:extLst>
                    <a:ext uri="{9D8B030D-6E8A-4147-A177-3AD203B41FA5}">
                      <a16:colId xmlns:a16="http://schemas.microsoft.com/office/drawing/2014/main" val="20001"/>
                    </a:ext>
                  </a:extLst>
                </a:gridCol>
                <a:gridCol w="118644">
                  <a:extLst>
                    <a:ext uri="{9D8B030D-6E8A-4147-A177-3AD203B41FA5}">
                      <a16:colId xmlns:a16="http://schemas.microsoft.com/office/drawing/2014/main" val="20002"/>
                    </a:ext>
                  </a:extLst>
                </a:gridCol>
                <a:gridCol w="3127471">
                  <a:extLst>
                    <a:ext uri="{9D8B030D-6E8A-4147-A177-3AD203B41FA5}">
                      <a16:colId xmlns:a16="http://schemas.microsoft.com/office/drawing/2014/main" val="20003"/>
                    </a:ext>
                  </a:extLst>
                </a:gridCol>
              </a:tblGrid>
              <a:tr h="283773">
                <a:tc gridSpan="3">
                  <a:txBody>
                    <a:bodyPr/>
                    <a:lstStyle/>
                    <a:p>
                      <a:pPr marL="0" marR="0" algn="ctr">
                        <a:spcBef>
                          <a:spcPts val="0"/>
                        </a:spcBef>
                        <a:spcAft>
                          <a:spcPts val="0"/>
                        </a:spcAft>
                      </a:pPr>
                      <a:endParaRPr lang="en-US" sz="1100" dirty="0">
                        <a:latin typeface="Times New Roman"/>
                        <a:ea typeface="Times New Roman"/>
                        <a:cs typeface="Times New Roman"/>
                      </a:endParaRPr>
                    </a:p>
                  </a:txBody>
                  <a:tcPr marL="60926" marR="6092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latin typeface="Times New Roman"/>
                          <a:ea typeface="Times New Roman"/>
                          <a:cs typeface="Times New Roman"/>
                        </a:rPr>
                        <a:t> </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100085">
                <a:tc>
                  <a:txBody>
                    <a:bodyPr/>
                    <a:lstStyle/>
                    <a:p>
                      <a:pPr marL="0" marR="0" algn="ctr">
                        <a:spcBef>
                          <a:spcPts val="0"/>
                        </a:spcBef>
                        <a:spcAft>
                          <a:spcPts val="0"/>
                        </a:spcAft>
                      </a:pPr>
                      <a:r>
                        <a:rPr lang="en-US" sz="3000" dirty="0">
                          <a:latin typeface="Calibri"/>
                          <a:ea typeface="Times New Roman"/>
                          <a:cs typeface="Times New Roman"/>
                        </a:rPr>
                        <a:t>	</a:t>
                      </a:r>
                      <a:endParaRPr lang="en-US" sz="3000" dirty="0">
                        <a:latin typeface="Times New Roman"/>
                        <a:ea typeface="Times New Roman"/>
                        <a:cs typeface="Times New Roman"/>
                      </a:endParaRPr>
                    </a:p>
                  </a:txBody>
                  <a:tcPr marL="60926" marR="60926" marT="0" marB="0" anchor="ctr">
                    <a:lnL>
                      <a:noFill/>
                    </a:lnL>
                    <a:lnR>
                      <a:noFill/>
                    </a:lnR>
                    <a:lnT>
                      <a:noFill/>
                    </a:lnT>
                    <a:lnB>
                      <a:noFill/>
                    </a:lnB>
                  </a:tcPr>
                </a:tc>
                <a:tc>
                  <a:txBody>
                    <a:bodyPr/>
                    <a:lstStyle/>
                    <a:p>
                      <a:pPr marL="0" marR="0" algn="ctr">
                        <a:spcBef>
                          <a:spcPts val="0"/>
                        </a:spcBef>
                        <a:spcAft>
                          <a:spcPts val="0"/>
                        </a:spcAft>
                      </a:pPr>
                      <a:r>
                        <a:rPr lang="en-US" sz="3000" b="1" dirty="0">
                          <a:latin typeface="Calibri"/>
                          <a:ea typeface="Times New Roman"/>
                          <a:cs typeface="Times New Roman"/>
                        </a:rPr>
                        <a:t>The deck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3000" b="1">
                          <a:latin typeface="Calibri"/>
                          <a:ea typeface="Times New Roman"/>
                          <a:cs typeface="Times New Roman"/>
                        </a:rPr>
                        <a:t>The deck is </a:t>
                      </a:r>
                      <a:r>
                        <a:rPr lang="en-US" sz="3000" i="1">
                          <a:latin typeface="Calibri"/>
                          <a:ea typeface="Times New Roman"/>
                          <a:cs typeface="Times New Roman"/>
                        </a:rPr>
                        <a:t>not</a:t>
                      </a:r>
                      <a:r>
                        <a:rPr lang="en-US" sz="3000" b="1">
                          <a:latin typeface="Calibri"/>
                          <a:ea typeface="Times New Roman"/>
                          <a:cs typeface="Times New Roman"/>
                        </a:rPr>
                        <a:t> fair.</a:t>
                      </a:r>
                      <a:endParaRPr lang="en-US" sz="300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1"/>
                  </a:ext>
                </a:extLst>
              </a:tr>
              <a:tr h="1660633">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a:t>
                      </a:r>
                      <a:r>
                        <a:rPr lang="en-US" sz="3000" b="1" dirty="0" smtClean="0">
                          <a:latin typeface="Calibri"/>
                          <a:ea typeface="Times New Roman"/>
                          <a:cs typeface="Times New Roman"/>
                        </a:rPr>
                        <a:t>deck</a:t>
                      </a:r>
                    </a:p>
                    <a:p>
                      <a:pPr marL="0" marR="0" algn="ctr">
                        <a:spcBef>
                          <a:spcPts val="0"/>
                        </a:spcBef>
                        <a:spcAft>
                          <a:spcPts val="0"/>
                        </a:spcAft>
                      </a:pPr>
                      <a:r>
                        <a:rPr lang="en-US" sz="3000" b="1" dirty="0" smtClean="0">
                          <a:latin typeface="Calibri"/>
                          <a:ea typeface="Times New Roman"/>
                          <a:cs typeface="Times New Roman"/>
                        </a:rPr>
                        <a:t> </a:t>
                      </a:r>
                      <a:r>
                        <a:rPr lang="en-US" sz="3000" b="1" dirty="0">
                          <a:latin typeface="Calibri"/>
                          <a:ea typeface="Times New Roman"/>
                          <a:cs typeface="Times New Roman"/>
                        </a:rPr>
                        <a:t>isn’t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Oops.</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(false positive)</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Right!</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2"/>
                  </a:ext>
                </a:extLst>
              </a:tr>
              <a:tr h="1375107">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deck</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Right!</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negative)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3702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7" y="914401"/>
          <a:ext cx="8325661" cy="4419598"/>
        </p:xfrm>
        <a:graphic>
          <a:graphicData uri="http://schemas.openxmlformats.org/drawingml/2006/table">
            <a:tbl>
              <a:tblPr/>
              <a:tblGrid>
                <a:gridCol w="2436681">
                  <a:extLst>
                    <a:ext uri="{9D8B030D-6E8A-4147-A177-3AD203B41FA5}">
                      <a16:colId xmlns:a16="http://schemas.microsoft.com/office/drawing/2014/main" val="20000"/>
                    </a:ext>
                  </a:extLst>
                </a:gridCol>
                <a:gridCol w="2642865">
                  <a:extLst>
                    <a:ext uri="{9D8B030D-6E8A-4147-A177-3AD203B41FA5}">
                      <a16:colId xmlns:a16="http://schemas.microsoft.com/office/drawing/2014/main" val="20001"/>
                    </a:ext>
                  </a:extLst>
                </a:gridCol>
                <a:gridCol w="118644">
                  <a:extLst>
                    <a:ext uri="{9D8B030D-6E8A-4147-A177-3AD203B41FA5}">
                      <a16:colId xmlns:a16="http://schemas.microsoft.com/office/drawing/2014/main" val="20002"/>
                    </a:ext>
                  </a:extLst>
                </a:gridCol>
                <a:gridCol w="3127471">
                  <a:extLst>
                    <a:ext uri="{9D8B030D-6E8A-4147-A177-3AD203B41FA5}">
                      <a16:colId xmlns:a16="http://schemas.microsoft.com/office/drawing/2014/main" val="20003"/>
                    </a:ext>
                  </a:extLst>
                </a:gridCol>
              </a:tblGrid>
              <a:tr h="283773">
                <a:tc gridSpan="3">
                  <a:txBody>
                    <a:bodyPr/>
                    <a:lstStyle/>
                    <a:p>
                      <a:pPr marL="0" marR="0" algn="ctr">
                        <a:spcBef>
                          <a:spcPts val="0"/>
                        </a:spcBef>
                        <a:spcAft>
                          <a:spcPts val="0"/>
                        </a:spcAft>
                      </a:pPr>
                      <a:endParaRPr lang="en-US" sz="1100" dirty="0">
                        <a:latin typeface="Times New Roman"/>
                        <a:ea typeface="Times New Roman"/>
                        <a:cs typeface="Times New Roman"/>
                      </a:endParaRPr>
                    </a:p>
                  </a:txBody>
                  <a:tcPr marL="60926" marR="6092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latin typeface="Times New Roman"/>
                          <a:ea typeface="Times New Roman"/>
                          <a:cs typeface="Times New Roman"/>
                        </a:rPr>
                        <a:t> </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100085">
                <a:tc>
                  <a:txBody>
                    <a:bodyPr/>
                    <a:lstStyle/>
                    <a:p>
                      <a:pPr marL="0" marR="0" algn="ctr">
                        <a:spcBef>
                          <a:spcPts val="0"/>
                        </a:spcBef>
                        <a:spcAft>
                          <a:spcPts val="0"/>
                        </a:spcAft>
                      </a:pPr>
                      <a:r>
                        <a:rPr lang="en-US" sz="3000" dirty="0">
                          <a:latin typeface="Calibri"/>
                          <a:ea typeface="Times New Roman"/>
                          <a:cs typeface="Times New Roman"/>
                        </a:rPr>
                        <a:t>	</a:t>
                      </a:r>
                      <a:endParaRPr lang="en-US" sz="3000" dirty="0">
                        <a:latin typeface="Times New Roman"/>
                        <a:ea typeface="Times New Roman"/>
                        <a:cs typeface="Times New Roman"/>
                      </a:endParaRPr>
                    </a:p>
                  </a:txBody>
                  <a:tcPr marL="60926" marR="60926" marT="0" marB="0" anchor="ctr">
                    <a:lnL>
                      <a:noFill/>
                    </a:lnL>
                    <a:lnR>
                      <a:noFill/>
                    </a:lnR>
                    <a:lnT>
                      <a:noFill/>
                    </a:lnT>
                    <a:lnB>
                      <a:noFill/>
                    </a:lnB>
                  </a:tcPr>
                </a:tc>
                <a:tc>
                  <a:txBody>
                    <a:bodyPr/>
                    <a:lstStyle/>
                    <a:p>
                      <a:pPr marL="0" marR="0" algn="ctr">
                        <a:spcBef>
                          <a:spcPts val="0"/>
                        </a:spcBef>
                        <a:spcAft>
                          <a:spcPts val="0"/>
                        </a:spcAft>
                      </a:pPr>
                      <a:r>
                        <a:rPr lang="en-US" sz="3000" b="1" dirty="0">
                          <a:latin typeface="Calibri"/>
                          <a:ea typeface="Times New Roman"/>
                          <a:cs typeface="Times New Roman"/>
                        </a:rPr>
                        <a:t>The deck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3000" b="1">
                          <a:latin typeface="Calibri"/>
                          <a:ea typeface="Times New Roman"/>
                          <a:cs typeface="Times New Roman"/>
                        </a:rPr>
                        <a:t>The deck is </a:t>
                      </a:r>
                      <a:r>
                        <a:rPr lang="en-US" sz="3000" i="1">
                          <a:latin typeface="Calibri"/>
                          <a:ea typeface="Times New Roman"/>
                          <a:cs typeface="Times New Roman"/>
                        </a:rPr>
                        <a:t>not</a:t>
                      </a:r>
                      <a:r>
                        <a:rPr lang="en-US" sz="3000" b="1">
                          <a:latin typeface="Calibri"/>
                          <a:ea typeface="Times New Roman"/>
                          <a:cs typeface="Times New Roman"/>
                        </a:rPr>
                        <a:t> fair.</a:t>
                      </a:r>
                      <a:endParaRPr lang="en-US" sz="300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1"/>
                  </a:ext>
                </a:extLst>
              </a:tr>
              <a:tr h="1660633">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a:t>
                      </a:r>
                      <a:r>
                        <a:rPr lang="en-US" sz="3000" b="1" dirty="0" smtClean="0">
                          <a:latin typeface="Calibri"/>
                          <a:ea typeface="Times New Roman"/>
                          <a:cs typeface="Times New Roman"/>
                        </a:rPr>
                        <a:t>deck</a:t>
                      </a:r>
                    </a:p>
                    <a:p>
                      <a:pPr marL="0" marR="0" algn="ctr">
                        <a:spcBef>
                          <a:spcPts val="0"/>
                        </a:spcBef>
                        <a:spcAft>
                          <a:spcPts val="0"/>
                        </a:spcAft>
                      </a:pPr>
                      <a:r>
                        <a:rPr lang="en-US" sz="3000" b="1" dirty="0" smtClean="0">
                          <a:latin typeface="Calibri"/>
                          <a:ea typeface="Times New Roman"/>
                          <a:cs typeface="Times New Roman"/>
                        </a:rPr>
                        <a:t> </a:t>
                      </a:r>
                      <a:r>
                        <a:rPr lang="en-US" sz="3000" b="1" dirty="0">
                          <a:latin typeface="Calibri"/>
                          <a:ea typeface="Times New Roman"/>
                          <a:cs typeface="Times New Roman"/>
                        </a:rPr>
                        <a:t>isn’t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Oops.</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(false positive)</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3000" b="1" dirty="0">
                          <a:latin typeface="Calibri"/>
                          <a:ea typeface="Times New Roman"/>
                          <a:cs typeface="Times New Roman"/>
                        </a:rPr>
                        <a:t>Right!</a:t>
                      </a:r>
                      <a:endParaRPr lang="en-US" sz="3000" dirty="0">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hMerge="1">
                  <a:txBody>
                    <a:bodyPr/>
                    <a:lstStyle/>
                    <a:p>
                      <a:endParaRPr lang="en-US"/>
                    </a:p>
                  </a:txBody>
                  <a:tcPr/>
                </a:tc>
                <a:extLst>
                  <a:ext uri="{0D108BD9-81ED-4DB2-BD59-A6C34878D82A}">
                    <a16:rowId xmlns:a16="http://schemas.microsoft.com/office/drawing/2014/main" val="10002"/>
                  </a:ext>
                </a:extLst>
              </a:tr>
              <a:tr h="1375107">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deck</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 is fair”</a:t>
                      </a:r>
                      <a:endParaRPr lang="en-US" sz="3000" dirty="0">
                        <a:latin typeface="Times New Roman"/>
                        <a:ea typeface="Times New Roman"/>
                        <a:cs typeface="Times New Roman"/>
                      </a:endParaRPr>
                    </a:p>
                  </a:txBody>
                  <a:tcPr marL="60926" marR="60926"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Right!</a:t>
                      </a:r>
                      <a:endParaRPr lang="en-US" sz="3000" dirty="0">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gridSpan="2">
                  <a:txBody>
                    <a:bodyPr/>
                    <a:lstStyle/>
                    <a:p>
                      <a:pPr marL="0" marR="0" algn="ctr">
                        <a:spcBef>
                          <a:spcPts val="0"/>
                        </a:spcBef>
                        <a:spcAft>
                          <a:spcPts val="0"/>
                        </a:spcAft>
                      </a:pPr>
                      <a:r>
                        <a:rPr lang="en-US" sz="3000" b="1" dirty="0">
                          <a:solidFill>
                            <a:schemeClr val="bg1"/>
                          </a:solidFill>
                          <a:latin typeface="Calibri"/>
                          <a:ea typeface="Times New Roman"/>
                          <a:cs typeface="Times New Roman"/>
                        </a:rPr>
                        <a:t>Oops.</a:t>
                      </a:r>
                      <a:endParaRPr lang="en-US" sz="3000" dirty="0">
                        <a:solidFill>
                          <a:schemeClr val="bg1"/>
                        </a:solidFill>
                        <a:latin typeface="Times New Roman"/>
                        <a:ea typeface="Times New Roman"/>
                        <a:cs typeface="Times New Roman"/>
                      </a:endParaRPr>
                    </a:p>
                    <a:p>
                      <a:pPr marL="0" marR="0" algn="ctr">
                        <a:spcBef>
                          <a:spcPts val="0"/>
                        </a:spcBef>
                        <a:spcAft>
                          <a:spcPts val="0"/>
                        </a:spcAft>
                      </a:pPr>
                      <a:r>
                        <a:rPr lang="en-US" sz="3000" b="1" dirty="0">
                          <a:solidFill>
                            <a:schemeClr val="bg1"/>
                          </a:solidFill>
                          <a:latin typeface="Calibri"/>
                          <a:ea typeface="Times New Roman"/>
                          <a:cs typeface="Times New Roman"/>
                        </a:rPr>
                        <a:t>(false negative)</a:t>
                      </a:r>
                      <a:endParaRPr lang="en-US" sz="3000" dirty="0">
                        <a:solidFill>
                          <a:schemeClr val="bg1"/>
                        </a:solidFill>
                        <a:latin typeface="Times New Roman"/>
                        <a:ea typeface="Times New Roman"/>
                        <a:cs typeface="Times New Roman"/>
                      </a:endParaRPr>
                    </a:p>
                  </a:txBody>
                  <a:tcPr marL="60926" marR="60926"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39898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0997" y="914401"/>
          <a:ext cx="8325661" cy="4419598"/>
        </p:xfrm>
        <a:graphic>
          <a:graphicData uri="http://schemas.openxmlformats.org/drawingml/2006/table">
            <a:tbl>
              <a:tblPr/>
              <a:tblGrid>
                <a:gridCol w="2436681">
                  <a:extLst>
                    <a:ext uri="{9D8B030D-6E8A-4147-A177-3AD203B41FA5}">
                      <a16:colId xmlns:a16="http://schemas.microsoft.com/office/drawing/2014/main" val="20000"/>
                    </a:ext>
                  </a:extLst>
                </a:gridCol>
                <a:gridCol w="2642865">
                  <a:extLst>
                    <a:ext uri="{9D8B030D-6E8A-4147-A177-3AD203B41FA5}">
                      <a16:colId xmlns:a16="http://schemas.microsoft.com/office/drawing/2014/main" val="20001"/>
                    </a:ext>
                  </a:extLst>
                </a:gridCol>
                <a:gridCol w="118644">
                  <a:extLst>
                    <a:ext uri="{9D8B030D-6E8A-4147-A177-3AD203B41FA5}">
                      <a16:colId xmlns:a16="http://schemas.microsoft.com/office/drawing/2014/main" val="20002"/>
                    </a:ext>
                  </a:extLst>
                </a:gridCol>
                <a:gridCol w="3127471">
                  <a:extLst>
                    <a:ext uri="{9D8B030D-6E8A-4147-A177-3AD203B41FA5}">
                      <a16:colId xmlns:a16="http://schemas.microsoft.com/office/drawing/2014/main" val="20003"/>
                    </a:ext>
                  </a:extLst>
                </a:gridCol>
              </a:tblGrid>
              <a:tr h="283773">
                <a:tc gridSpan="3">
                  <a:txBody>
                    <a:bodyPr/>
                    <a:lstStyle/>
                    <a:p>
                      <a:pPr marL="0" marR="0" algn="ctr">
                        <a:spcBef>
                          <a:spcPts val="0"/>
                        </a:spcBef>
                        <a:spcAft>
                          <a:spcPts val="0"/>
                        </a:spcAft>
                      </a:pPr>
                      <a:endParaRPr lang="en-US" sz="1100" dirty="0">
                        <a:latin typeface="Times New Roman"/>
                        <a:ea typeface="Times New Roman"/>
                        <a:cs typeface="Times New Roman"/>
                      </a:endParaRPr>
                    </a:p>
                  </a:txBody>
                  <a:tcPr marL="60926" marR="60926" marT="0" marB="0">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latin typeface="Times New Roman"/>
                          <a:ea typeface="Times New Roman"/>
                          <a:cs typeface="Times New Roman"/>
                        </a:rPr>
                        <a:t> </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1100085">
                <a:tc>
                  <a:txBody>
                    <a:bodyPr/>
                    <a:lstStyle/>
                    <a:p>
                      <a:pPr marL="0" marR="0" algn="ctr">
                        <a:spcBef>
                          <a:spcPts val="0"/>
                        </a:spcBef>
                        <a:spcAft>
                          <a:spcPts val="0"/>
                        </a:spcAft>
                      </a:pPr>
                      <a:r>
                        <a:rPr lang="en-US" sz="3000" dirty="0">
                          <a:latin typeface="Calibri"/>
                          <a:ea typeface="Times New Roman"/>
                          <a:cs typeface="Times New Roman"/>
                        </a:rPr>
                        <a:t>	</a:t>
                      </a:r>
                      <a:endParaRPr lang="en-US" sz="3000" dirty="0">
                        <a:latin typeface="Times New Roman"/>
                        <a:ea typeface="Times New Roman"/>
                        <a:cs typeface="Times New Roman"/>
                      </a:endParaRPr>
                    </a:p>
                  </a:txBody>
                  <a:tcPr marL="60926" marR="60926" marT="0" marB="0" anchor="ctr">
                    <a:lnL>
                      <a:noFill/>
                    </a:lnL>
                    <a:lnR>
                      <a:noFill/>
                    </a:lnR>
                    <a:lnT>
                      <a:noFill/>
                    </a:lnT>
                    <a:lnB>
                      <a:noFill/>
                    </a:lnB>
                  </a:tcPr>
                </a:tc>
                <a:tc>
                  <a:txBody>
                    <a:bodyPr/>
                    <a:lstStyle/>
                    <a:p>
                      <a:pPr marL="0" marR="0" algn="ctr">
                        <a:spcBef>
                          <a:spcPts val="0"/>
                        </a:spcBef>
                        <a:spcAft>
                          <a:spcPts val="0"/>
                        </a:spcAft>
                      </a:pPr>
                      <a:r>
                        <a:rPr lang="en-US" sz="3000" b="1" dirty="0">
                          <a:latin typeface="Calibri"/>
                          <a:ea typeface="Times New Roman"/>
                          <a:cs typeface="Times New Roman"/>
                        </a:rPr>
                        <a:t>The deck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3000" b="1">
                          <a:latin typeface="Calibri"/>
                          <a:ea typeface="Times New Roman"/>
                          <a:cs typeface="Times New Roman"/>
                        </a:rPr>
                        <a:t>The deck is </a:t>
                      </a:r>
                      <a:r>
                        <a:rPr lang="en-US" sz="3000" i="1">
                          <a:latin typeface="Calibri"/>
                          <a:ea typeface="Times New Roman"/>
                          <a:cs typeface="Times New Roman"/>
                        </a:rPr>
                        <a:t>not</a:t>
                      </a:r>
                      <a:r>
                        <a:rPr lang="en-US" sz="3000" b="1">
                          <a:latin typeface="Calibri"/>
                          <a:ea typeface="Times New Roman"/>
                          <a:cs typeface="Times New Roman"/>
                        </a:rPr>
                        <a:t> fair.</a:t>
                      </a:r>
                      <a:endParaRPr lang="en-US" sz="300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10001"/>
                  </a:ext>
                </a:extLst>
              </a:tr>
              <a:tr h="1660633">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a:t>
                      </a:r>
                      <a:r>
                        <a:rPr lang="en-US" sz="3000" b="1" dirty="0" smtClean="0">
                          <a:latin typeface="Calibri"/>
                          <a:ea typeface="Times New Roman"/>
                          <a:cs typeface="Times New Roman"/>
                        </a:rPr>
                        <a:t>deck</a:t>
                      </a:r>
                    </a:p>
                    <a:p>
                      <a:pPr marL="0" marR="0" algn="ctr">
                        <a:spcBef>
                          <a:spcPts val="0"/>
                        </a:spcBef>
                        <a:spcAft>
                          <a:spcPts val="0"/>
                        </a:spcAft>
                      </a:pPr>
                      <a:r>
                        <a:rPr lang="en-US" sz="3000" b="1" dirty="0" smtClean="0">
                          <a:latin typeface="Calibri"/>
                          <a:ea typeface="Times New Roman"/>
                          <a:cs typeface="Times New Roman"/>
                        </a:rPr>
                        <a:t> </a:t>
                      </a:r>
                      <a:r>
                        <a:rPr lang="en-US" sz="3000" b="1" dirty="0">
                          <a:latin typeface="Calibri"/>
                          <a:ea typeface="Times New Roman"/>
                          <a:cs typeface="Times New Roman"/>
                        </a:rPr>
                        <a:t>isn’t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Oops.</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(false positive)</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3000" b="1" dirty="0">
                          <a:latin typeface="Calibri"/>
                          <a:ea typeface="Times New Roman"/>
                          <a:cs typeface="Times New Roman"/>
                        </a:rPr>
                        <a:t>Right!</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en-US"/>
                    </a:p>
                  </a:txBody>
                  <a:tcPr/>
                </a:tc>
                <a:extLst>
                  <a:ext uri="{0D108BD9-81ED-4DB2-BD59-A6C34878D82A}">
                    <a16:rowId xmlns:a16="http://schemas.microsoft.com/office/drawing/2014/main" val="10002"/>
                  </a:ext>
                </a:extLst>
              </a:tr>
              <a:tr h="1375107">
                <a:tc>
                  <a:txBody>
                    <a:bodyPr/>
                    <a:lstStyle/>
                    <a:p>
                      <a:pPr marL="0" marR="0" algn="ctr">
                        <a:spcBef>
                          <a:spcPts val="0"/>
                        </a:spcBef>
                        <a:spcAft>
                          <a:spcPts val="0"/>
                        </a:spcAft>
                      </a:pPr>
                      <a:r>
                        <a:rPr lang="en-US" sz="3000" b="1" dirty="0" smtClean="0">
                          <a:latin typeface="Calibri"/>
                          <a:ea typeface="Times New Roman"/>
                          <a:cs typeface="Times New Roman"/>
                        </a:rPr>
                        <a:t>Say</a:t>
                      </a:r>
                      <a:r>
                        <a:rPr lang="en-US" sz="3000" b="1" dirty="0">
                          <a:latin typeface="Calibri"/>
                          <a:ea typeface="Times New Roman"/>
                          <a:cs typeface="Times New Roman"/>
                        </a:rPr>
                        <a:t>, “the deck</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 is fair”</a:t>
                      </a:r>
                      <a:endParaRPr lang="en-US" sz="3000" dirty="0">
                        <a:latin typeface="Times New Roman"/>
                        <a:ea typeface="Times New Roman"/>
                        <a:cs typeface="Times New Roman"/>
                      </a:endParaRPr>
                    </a:p>
                  </a:txBody>
                  <a:tcPr marL="60926" marR="6092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spcBef>
                          <a:spcPts val="0"/>
                        </a:spcBef>
                        <a:spcAft>
                          <a:spcPts val="0"/>
                        </a:spcAft>
                      </a:pPr>
                      <a:r>
                        <a:rPr lang="en-US" sz="3000" b="1" dirty="0">
                          <a:latin typeface="Calibri"/>
                          <a:ea typeface="Times New Roman"/>
                          <a:cs typeface="Times New Roman"/>
                        </a:rPr>
                        <a:t>Right!</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marL="0" marR="0" algn="ctr">
                        <a:spcBef>
                          <a:spcPts val="0"/>
                        </a:spcBef>
                        <a:spcAft>
                          <a:spcPts val="0"/>
                        </a:spcAft>
                      </a:pPr>
                      <a:r>
                        <a:rPr lang="en-US" sz="3000" b="1" dirty="0">
                          <a:latin typeface="Calibri"/>
                          <a:ea typeface="Times New Roman"/>
                          <a:cs typeface="Times New Roman"/>
                        </a:rPr>
                        <a:t>Oops.</a:t>
                      </a:r>
                      <a:endParaRPr lang="en-US" sz="3000" dirty="0">
                        <a:latin typeface="Times New Roman"/>
                        <a:ea typeface="Times New Roman"/>
                        <a:cs typeface="Times New Roman"/>
                      </a:endParaRPr>
                    </a:p>
                    <a:p>
                      <a:pPr marL="0" marR="0" algn="ctr">
                        <a:spcBef>
                          <a:spcPts val="0"/>
                        </a:spcBef>
                        <a:spcAft>
                          <a:spcPts val="0"/>
                        </a:spcAft>
                      </a:pPr>
                      <a:r>
                        <a:rPr lang="en-US" sz="3000" b="1" dirty="0">
                          <a:latin typeface="Calibri"/>
                          <a:ea typeface="Times New Roman"/>
                          <a:cs typeface="Times New Roman"/>
                        </a:rPr>
                        <a:t>(false negative)</a:t>
                      </a:r>
                      <a:endParaRPr lang="en-US" sz="3000" dirty="0">
                        <a:latin typeface="Times New Roman"/>
                        <a:ea typeface="Times New Roman"/>
                        <a:cs typeface="Times New Roman"/>
                      </a:endParaRPr>
                    </a:p>
                  </a:txBody>
                  <a:tcPr marL="60926" marR="609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5" name="Title 1"/>
          <p:cNvSpPr txBox="1">
            <a:spLocks/>
          </p:cNvSpPr>
          <p:nvPr/>
        </p:nvSpPr>
        <p:spPr>
          <a:xfrm>
            <a:off x="337457" y="54864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strike="noStrike" kern="1200" cap="none" spc="0" normalizeH="0" baseline="0" noProof="0" dirty="0" smtClean="0">
                <a:ln>
                  <a:noFill/>
                </a:ln>
                <a:solidFill>
                  <a:schemeClr val="tx1"/>
                </a:solidFill>
                <a:effectLst/>
                <a:uLnTx/>
                <a:uFillTx/>
                <a:latin typeface="+mj-lt"/>
                <a:ea typeface="+mj-ea"/>
                <a:cs typeface="+mj-cs"/>
                <a:hlinkClick r:id="rId2" action="ppaction://hlinkfile"/>
              </a:rPr>
              <a:t>Why are we even HERE?</a:t>
            </a:r>
            <a:endParaRPr kumimoji="0" lang="en-US" sz="2800" b="0" i="0"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221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0"/>
                                        <p:tgtEl>
                                          <p:spTgt spid="5"/>
                                        </p:tgtEl>
                                      </p:cBhvr>
                                    </p:animEffect>
                                    <p:anim calcmode="lin" valueType="num">
                                      <p:cBhvr>
                                        <p:cTn id="8" dur="7500" fill="hold"/>
                                        <p:tgtEl>
                                          <p:spTgt spid="5"/>
                                        </p:tgtEl>
                                        <p:attrNameLst>
                                          <p:attrName>ppt_x</p:attrName>
                                        </p:attrNameLst>
                                      </p:cBhvr>
                                      <p:tavLst>
                                        <p:tav tm="0">
                                          <p:val>
                                            <p:strVal val="#ppt_x"/>
                                          </p:val>
                                        </p:tav>
                                        <p:tav tm="100000">
                                          <p:val>
                                            <p:strVal val="#ppt_x"/>
                                          </p:val>
                                        </p:tav>
                                      </p:tavLst>
                                    </p:anim>
                                    <p:anim calcmode="lin" valueType="num">
                                      <p:cBhvr>
                                        <p:cTn id="9" dur="7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82000" cy="1143000"/>
          </a:xfrm>
        </p:spPr>
        <p:txBody>
          <a:bodyPr>
            <a:noAutofit/>
          </a:bodyPr>
          <a:lstStyle/>
          <a:p>
            <a:r>
              <a:rPr lang="en-US" sz="3600" b="1" u="sng" dirty="0">
                <a:solidFill>
                  <a:schemeClr val="tx1"/>
                </a:solidFill>
              </a:rPr>
              <a:t>Unbiased Estimators</a:t>
            </a:r>
            <a:r>
              <a:rPr lang="en-US" sz="3600" b="1" dirty="0">
                <a:solidFill>
                  <a:schemeClr val="tx1"/>
                </a:solidFill>
              </a:rPr>
              <a:t> </a:t>
            </a:r>
            <a:r>
              <a:rPr lang="en-US" sz="3600" dirty="0">
                <a:solidFill>
                  <a:schemeClr val="tx1"/>
                </a:solidFill>
              </a:rPr>
              <a:t>are</a:t>
            </a:r>
            <a:r>
              <a:rPr lang="en-US" sz="3600" b="1" dirty="0">
                <a:solidFill>
                  <a:schemeClr val="tx1"/>
                </a:solidFill>
              </a:rPr>
              <a:t> </a:t>
            </a:r>
            <a:r>
              <a:rPr lang="en-US" sz="3600" dirty="0">
                <a:solidFill>
                  <a:schemeClr val="tx1"/>
                </a:solidFill>
              </a:rPr>
              <a:t>statistics which accurately target the parameters they aim to </a:t>
            </a:r>
            <a:r>
              <a:rPr lang="en-US" sz="3600" dirty="0" smtClean="0">
                <a:solidFill>
                  <a:schemeClr val="tx1"/>
                </a:solidFill>
              </a:rPr>
              <a:t>target (catch them “on average”). </a:t>
            </a:r>
            <a:endParaRPr lang="en-US" sz="3600" dirty="0">
              <a:solidFill>
                <a:schemeClr val="tx1"/>
              </a:solidFill>
            </a:endParaRPr>
          </a:p>
          <a:p>
            <a:endParaRPr lang="en-US" sz="3600" dirty="0" smtClean="0">
              <a:solidFill>
                <a:schemeClr val="tx1"/>
              </a:solidFill>
            </a:endParaRPr>
          </a:p>
          <a:p>
            <a:endParaRPr lang="en-US" sz="3600" dirty="0" smtClean="0">
              <a:solidFill>
                <a:schemeClr val="tx1"/>
              </a:solidFill>
            </a:endParaRPr>
          </a:p>
        </p:txBody>
      </p:sp>
      <p:pic>
        <p:nvPicPr>
          <p:cNvPr id="1031" name="Picture 7"/>
          <p:cNvPicPr>
            <a:picLocks noChangeAspect="1" noChangeArrowheads="1"/>
          </p:cNvPicPr>
          <p:nvPr/>
        </p:nvPicPr>
        <p:blipFill>
          <a:blip r:embed="rId2" cstate="print"/>
          <a:srcRect l="51111" t="43556" r="7222" b="22666"/>
          <a:stretch>
            <a:fillRect/>
          </a:stretch>
        </p:blipFill>
        <p:spPr bwMode="auto">
          <a:xfrm>
            <a:off x="838200" y="2438400"/>
            <a:ext cx="7218947" cy="3657600"/>
          </a:xfrm>
          <a:prstGeom prst="rect">
            <a:avLst/>
          </a:prstGeom>
          <a:noFill/>
          <a:ln w="9525">
            <a:noFill/>
            <a:miter lim="800000"/>
            <a:headEnd/>
            <a:tailEnd/>
          </a:ln>
        </p:spPr>
      </p:pic>
    </p:spTree>
    <p:extLst>
      <p:ext uri="{BB962C8B-B14F-4D97-AF65-F5344CB8AC3E}">
        <p14:creationId xmlns:p14="http://schemas.microsoft.com/office/powerpoint/2010/main" val="13298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3000"/>
                                  </p:stCondLst>
                                  <p:childTnLst>
                                    <p:set>
                                      <p:cBhvr>
                                        <p:cTn id="6" dur="1" fill="hold">
                                          <p:stCondLst>
                                            <p:cond delay="0"/>
                                          </p:stCondLst>
                                        </p:cTn>
                                        <p:tgtEl>
                                          <p:spTgt spid="1031"/>
                                        </p:tgtEl>
                                        <p:attrNameLst>
                                          <p:attrName>style.visibility</p:attrName>
                                        </p:attrNameLst>
                                      </p:cBhvr>
                                      <p:to>
                                        <p:strVal val="visible"/>
                                      </p:to>
                                    </p:set>
                                    <p:anim calcmode="lin" valueType="num">
                                      <p:cBhvr>
                                        <p:cTn id="7" dur="1000" fill="hold"/>
                                        <p:tgtEl>
                                          <p:spTgt spid="1031"/>
                                        </p:tgtEl>
                                        <p:attrNameLst>
                                          <p:attrName>ppt_w</p:attrName>
                                        </p:attrNameLst>
                                      </p:cBhvr>
                                      <p:tavLst>
                                        <p:tav tm="0">
                                          <p:val>
                                            <p:strVal val="#ppt_w*0.05"/>
                                          </p:val>
                                        </p:tav>
                                        <p:tav tm="100000">
                                          <p:val>
                                            <p:strVal val="#ppt_w"/>
                                          </p:val>
                                        </p:tav>
                                      </p:tavLst>
                                    </p:anim>
                                    <p:anim calcmode="lin" valueType="num">
                                      <p:cBhvr>
                                        <p:cTn id="8" dur="1000" fill="hold"/>
                                        <p:tgtEl>
                                          <p:spTgt spid="1031"/>
                                        </p:tgtEl>
                                        <p:attrNameLst>
                                          <p:attrName>ppt_h</p:attrName>
                                        </p:attrNameLst>
                                      </p:cBhvr>
                                      <p:tavLst>
                                        <p:tav tm="0">
                                          <p:val>
                                            <p:strVal val="#ppt_h"/>
                                          </p:val>
                                        </p:tav>
                                        <p:tav tm="100000">
                                          <p:val>
                                            <p:strVal val="#ppt_h"/>
                                          </p:val>
                                        </p:tav>
                                      </p:tavLst>
                                    </p:anim>
                                    <p:anim calcmode="lin" valueType="num">
                                      <p:cBhvr>
                                        <p:cTn id="9" dur="1000" fill="hold"/>
                                        <p:tgtEl>
                                          <p:spTgt spid="1031"/>
                                        </p:tgtEl>
                                        <p:attrNameLst>
                                          <p:attrName>ppt_x</p:attrName>
                                        </p:attrNameLst>
                                      </p:cBhvr>
                                      <p:tavLst>
                                        <p:tav tm="0">
                                          <p:val>
                                            <p:strVal val="#ppt_x-.2"/>
                                          </p:val>
                                        </p:tav>
                                        <p:tav tm="100000">
                                          <p:val>
                                            <p:strVal val="#ppt_x"/>
                                          </p:val>
                                        </p:tav>
                                      </p:tavLst>
                                    </p:anim>
                                    <p:anim calcmode="lin" valueType="num">
                                      <p:cBhvr>
                                        <p:cTn id="10" dur="1000" fill="hold"/>
                                        <p:tgtEl>
                                          <p:spTgt spid="1031"/>
                                        </p:tgtEl>
                                        <p:attrNameLst>
                                          <p:attrName>ppt_y</p:attrName>
                                        </p:attrNameLst>
                                      </p:cBhvr>
                                      <p:tavLst>
                                        <p:tav tm="0">
                                          <p:val>
                                            <p:strVal val="#ppt_y"/>
                                          </p:val>
                                        </p:tav>
                                        <p:tav tm="100000">
                                          <p:val>
                                            <p:strVal val="#ppt_y"/>
                                          </p:val>
                                        </p:tav>
                                      </p:tavLst>
                                    </p:anim>
                                    <p:animEffect transition="in" filter="fade">
                                      <p:cBhvr>
                                        <p:cTn id="11" dur="1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82000" cy="1143000"/>
          </a:xfrm>
        </p:spPr>
        <p:txBody>
          <a:bodyPr>
            <a:noAutofit/>
          </a:bodyPr>
          <a:lstStyle/>
          <a:p>
            <a:r>
              <a:rPr lang="en-US" sz="3600" dirty="0" smtClean="0">
                <a:solidFill>
                  <a:schemeClr val="tx1"/>
                </a:solidFill>
              </a:rPr>
              <a:t>In the interest of time…</a:t>
            </a:r>
          </a:p>
          <a:p>
            <a:endParaRPr lang="en-US" sz="1800" dirty="0" smtClean="0">
              <a:solidFill>
                <a:schemeClr val="tx1"/>
              </a:solidFill>
            </a:endParaRPr>
          </a:p>
          <a:p>
            <a:r>
              <a:rPr lang="en-US" sz="3600" dirty="0" smtClean="0">
                <a:solidFill>
                  <a:schemeClr val="tx1"/>
                </a:solidFill>
              </a:rPr>
              <a:t>(10 weeks </a:t>
            </a:r>
            <a:r>
              <a:rPr lang="en-US" sz="3600" dirty="0">
                <a:solidFill>
                  <a:schemeClr val="tx1"/>
                </a:solidFill>
                <a:sym typeface="Symbol"/>
              </a:rPr>
              <a:t>&lt;</a:t>
            </a:r>
            <a:r>
              <a:rPr lang="en-US" sz="3600" dirty="0" smtClean="0">
                <a:solidFill>
                  <a:schemeClr val="tx1"/>
                </a:solidFill>
              </a:rPr>
              <a:t> time we need to do more, well)</a:t>
            </a:r>
            <a:endParaRPr lang="en-US" sz="3600" dirty="0">
              <a:solidFill>
                <a:schemeClr val="tx1"/>
              </a:solidFill>
            </a:endParaRPr>
          </a:p>
          <a:p>
            <a:endParaRPr lang="en-US" sz="3600" dirty="0" smtClean="0">
              <a:solidFill>
                <a:schemeClr val="tx1"/>
              </a:solidFill>
            </a:endParaRPr>
          </a:p>
          <a:p>
            <a:endParaRPr lang="en-US" sz="3600" dirty="0" smtClean="0">
              <a:solidFill>
                <a:schemeClr val="tx1"/>
              </a:solidFill>
            </a:endParaRPr>
          </a:p>
        </p:txBody>
      </p:sp>
      <p:pic>
        <p:nvPicPr>
          <p:cNvPr id="1031" name="Picture 7"/>
          <p:cNvPicPr>
            <a:picLocks noChangeAspect="1" noChangeArrowheads="1"/>
          </p:cNvPicPr>
          <p:nvPr/>
        </p:nvPicPr>
        <p:blipFill>
          <a:blip r:embed="rId2" cstate="print"/>
          <a:srcRect l="51111" t="43556" r="7222" b="22666"/>
          <a:stretch>
            <a:fillRect/>
          </a:stretch>
        </p:blipFill>
        <p:spPr bwMode="auto">
          <a:xfrm>
            <a:off x="838200" y="2438400"/>
            <a:ext cx="7218947" cy="3657600"/>
          </a:xfrm>
          <a:prstGeom prst="rect">
            <a:avLst/>
          </a:prstGeom>
          <a:noFill/>
          <a:ln w="9525">
            <a:noFill/>
            <a:miter lim="800000"/>
            <a:headEnd/>
            <a:tailEnd/>
          </a:ln>
        </p:spPr>
      </p:pic>
      <p:grpSp>
        <p:nvGrpSpPr>
          <p:cNvPr id="13" name="Group 12"/>
          <p:cNvGrpSpPr/>
          <p:nvPr/>
        </p:nvGrpSpPr>
        <p:grpSpPr>
          <a:xfrm>
            <a:off x="1524000" y="4191000"/>
            <a:ext cx="5715000" cy="457200"/>
            <a:chOff x="1752600" y="4191000"/>
            <a:chExt cx="5715000" cy="457200"/>
          </a:xfrm>
        </p:grpSpPr>
        <p:cxnSp>
          <p:nvCxnSpPr>
            <p:cNvPr id="5" name="Straight Connector 4"/>
            <p:cNvCxnSpPr/>
            <p:nvPr/>
          </p:nvCxnSpPr>
          <p:spPr>
            <a:xfrm>
              <a:off x="1752600" y="4191000"/>
              <a:ext cx="5638800" cy="457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828800" y="4267200"/>
              <a:ext cx="56388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83908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10600" cy="1143000"/>
          </a:xfrm>
        </p:spPr>
        <p:txBody>
          <a:bodyPr>
            <a:noAutofit/>
          </a:bodyPr>
          <a:lstStyle/>
          <a:p>
            <a:r>
              <a:rPr lang="en-US" sz="3600" dirty="0" smtClean="0">
                <a:solidFill>
                  <a:schemeClr val="tx1"/>
                </a:solidFill>
              </a:rPr>
              <a:t>Each </a:t>
            </a:r>
            <a:r>
              <a:rPr lang="en-US" sz="3600" b="1" i="1" dirty="0" smtClean="0">
                <a:solidFill>
                  <a:schemeClr val="tx1"/>
                </a:solidFill>
              </a:rPr>
              <a:t>individual</a:t>
            </a:r>
            <a:r>
              <a:rPr lang="en-US" sz="3600" dirty="0" smtClean="0">
                <a:solidFill>
                  <a:schemeClr val="tx1"/>
                </a:solidFill>
              </a:rPr>
              <a:t> statistic will most likely be “off” a bit in value from the parameter (“</a:t>
            </a:r>
            <a:r>
              <a:rPr lang="en-US" sz="3600" b="1" u="sng" dirty="0" smtClean="0">
                <a:solidFill>
                  <a:schemeClr val="tx1"/>
                </a:solidFill>
              </a:rPr>
              <a:t>sampling error</a:t>
            </a:r>
            <a:r>
              <a:rPr lang="en-US" sz="3600" dirty="0" smtClean="0">
                <a:solidFill>
                  <a:schemeClr val="tx1"/>
                </a:solidFill>
              </a:rPr>
              <a:t>”)…for example…</a:t>
            </a:r>
            <a:endParaRPr lang="en-US" sz="3600" dirty="0">
              <a:solidFill>
                <a:schemeClr val="tx1"/>
              </a:solidFill>
            </a:endParaRPr>
          </a:p>
          <a:p>
            <a:endParaRPr lang="en-US" sz="3600" dirty="0" smtClean="0">
              <a:solidFill>
                <a:schemeClr val="tx1"/>
              </a:solidFill>
            </a:endParaRPr>
          </a:p>
          <a:p>
            <a:endParaRPr lang="en-US" sz="3600" dirty="0" smtClean="0">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709407" y="2590800"/>
            <a:ext cx="7596394" cy="3162300"/>
          </a:xfrm>
          <a:prstGeom prst="rect">
            <a:avLst/>
          </a:prstGeom>
          <a:noFill/>
          <a:ln w="9525">
            <a:noFill/>
            <a:miter lim="800000"/>
            <a:headEnd/>
            <a:tailEnd/>
          </a:ln>
          <a:effectLst/>
        </p:spPr>
      </p:pic>
    </p:spTree>
    <p:extLst>
      <p:ext uri="{BB962C8B-B14F-4D97-AF65-F5344CB8AC3E}">
        <p14:creationId xmlns:p14="http://schemas.microsoft.com/office/powerpoint/2010/main" val="300374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5000"/>
                                  </p:stCondLst>
                                  <p:childTnLst>
                                    <p:set>
                                      <p:cBhvr>
                                        <p:cTn id="6" dur="1" fill="hold">
                                          <p:stCondLst>
                                            <p:cond delay="0"/>
                                          </p:stCondLst>
                                        </p:cTn>
                                        <p:tgtEl>
                                          <p:spTgt spid="1027"/>
                                        </p:tgtEl>
                                        <p:attrNameLst>
                                          <p:attrName>style.visibility</p:attrName>
                                        </p:attrNameLst>
                                      </p:cBhvr>
                                      <p:to>
                                        <p:strVal val="visible"/>
                                      </p:to>
                                    </p:set>
                                    <p:animScale>
                                      <p:cBhvr>
                                        <p:cTn id="7" dur="1000" decel="50000" fill="hold">
                                          <p:stCondLst>
                                            <p:cond delay="0"/>
                                          </p:stCondLst>
                                        </p:cTn>
                                        <p:tgtEl>
                                          <p:spTgt spid="10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7"/>
                                        </p:tgtEl>
                                        <p:attrNameLst>
                                          <p:attrName>ppt_x</p:attrName>
                                          <p:attrName>ppt_y</p:attrName>
                                        </p:attrNameLst>
                                      </p:cBhvr>
                                    </p:animMotion>
                                    <p:animEffect transition="in" filter="fade">
                                      <p:cBhvr>
                                        <p:cTn id="9"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9946</TotalTime>
  <Words>3171</Words>
  <Application>Microsoft Office PowerPoint</Application>
  <PresentationFormat>On-screen Show (4:3)</PresentationFormat>
  <Paragraphs>193</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College Campus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srule</dc:creator>
  <cp:lastModifiedBy>Sean Rule</cp:lastModifiedBy>
  <cp:revision>170</cp:revision>
  <dcterms:created xsi:type="dcterms:W3CDTF">2009-12-08T18:23:03Z</dcterms:created>
  <dcterms:modified xsi:type="dcterms:W3CDTF">2017-04-10T21:16:55Z</dcterms:modified>
</cp:coreProperties>
</file>