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336" r:id="rId2"/>
    <p:sldId id="327" r:id="rId3"/>
    <p:sldId id="328" r:id="rId4"/>
    <p:sldId id="296" r:id="rId5"/>
    <p:sldId id="297" r:id="rId6"/>
    <p:sldId id="298" r:id="rId7"/>
    <p:sldId id="299" r:id="rId8"/>
    <p:sldId id="300" r:id="rId9"/>
    <p:sldId id="301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211845-01BD-4E15-9E10-B874A9A82F50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B03D49-5F39-4B7C-9A94-D7BFC47C5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53B6-1D60-46DE-96BD-962784999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7800" y="555903"/>
            <a:ext cx="639014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What’s the chance of </a:t>
            </a:r>
            <a:r>
              <a:rPr kumimoji="0" lang="en-US" sz="5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spinning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heads on a penny?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w8PDw8PEBAPDw8ODQ0PDw8PDw8PDw8PFRUWFhURFRUYHSggGBolHRUVITEhJSkrLi4uFx8zODMtNygtLisBCgoKDg0OFxAQFysfHR0tKy03LSstLS0tLS0tLS0tKysrLS0tLS0tLS0tLS0tLS0tLSstKy0tLS0tKy0tLS0rK//AABEIALcBEwMBIgACEQEDEQH/xAAbAAADAAMBAQAAAAAAAAAAAAAAAQIDBAUGB//EADgQAAICAAQFAQYEBgAHAAAAAAABAhEDBCExBRJBUWFxEyIygZGhBhTB0SNCUpLh8AcVYmNysfH/xAAZAQEAAwEBAAAAAAAAAAAAAAAAAQQFAwL/xAAdEQEBAAMAAwEBAAAAAAAAAAAAAQIDERIhMQQT/9oADAMBAAIRAxEAPwD7SkNIaRVAKh0OgAVBRQATQUUAE0FFABNBRQATQUOgAVCooQCEUIBUFDEAUKihAKh0AAFBQAAUKhgAqFRQATQUUICWIpiAgCgJGVDEhkBjEADGIAAAABiAQDAVhYDEKwsB2ILE2AxWKxWAwJsLAoLIsLAqwsmwsCrCybCwKsLIsLAodkWFgVYE2FgOxCE2A7AmwAzjEMBgIAKCyQAoQgAYCFYDCxWKwKFZNibAqxWTZLYF2JshsVgXYrIbFYF2FmOwsDJYrIsLJF2FmOx2BdhZFhYF2FkWFgXY7IsLAqwJsLAoCbADZAQyAwFYAMBAAwsViAYgsVgMlisTYDbJbCyWwGJsTZLYDsVktisCrFZLkFgVYrFYrJFWFk2TiY0YK5SUV3bSAyWFnHzP4hwIOoLEx3/2YOa/uWhp4n4mxU3y5HGcVernytrxFQbOd3YT7XWaNl9zF6Sx2eKx/wDiDHBf8fIZ7DgmuacYxnWtXyy5ZSWu8Uzu8F/E2SzsVPL48Jp9HcJfNM9Y545fK85YZY/Y7FgTY+Y9PCkxk2FhCgFYWAwFYEJbYCsLAoBWFgABYWACAQAIYgJYhsQCbJbGyWArEwZLATYrBoQBYAABYWI5fFM8kmk/d203m+y/6fPUW8TJ1kz3FFFPlrTRzl8CfitZP0PK53iylJ178l/PjP3V5UFovuYOJ5mUnr00rZLwl0OVjJaS5kuX4uy8eX4VlPdsvF7RqjHxbiWPJKsXFlB38CeHGlvovmjmZiXLy37WMpN1LnjOMknT0tNNPWrd+DLnc1CUXBPExHaqU24Qil0jBfq/ka+LmE1JLCwoW03KCnzX3uUn4M+3taMnG5i5q1/Cx8aKTfL7VJXWztPQOFvEcuflhKd68qqctX73f6Gl7WEuVOPLSS0bkn3tPX7m9lpwU1Tw0lSjGTufy1YmVxvYXHynK9pwbjklUW3092f7nrMrjrEja36rqvPofPVkJtRmtG9Xo1S8s7fBs/KDStaPxfpZq6tvlGTu0+NeuGEZKUVNVqlaWyfgDvL1Vs4BiGSgCGIJbYCGQGAgAYCAAABADJZRLAQmMTAlksolgSxDEApElMQAAxNgaufxuVV3Wvp2+Z5bPYzbv6I6/EsW78u/2/3ycHHTbfZbnLOu2ue2hiwVNtvbRLdvu+yOPxB8/fTSunokdnHjzX0fj4UjlSg1NJN2ncWm6taqvoZ23JqasWrDJrDi54iTlrWH7slHvKavfeotevZmYy8GnceR3Fc0NYvy4XXW9KNjF1c4pLSOqaXTeK6L5EYsHUG+a06t3pFbW/m+xUmVW/GIwMOMP4fsFixl8WNia4t3o4Xphpdlv1bN7LZHDw8bD5ncZSq6cGvVf/Qy7U0m415dpP6mDPxSlzKWqelNaf2oXK2pmMj65DhuBiYNR2cVqmzy2byv5bEUIxdb8ztpmL8N8enHDUZNPs29SOK8QWLiJyb02SqjS17JlzkZeerLG3t7Hoslm58ttxarZUdLCnzKzyWTxX5Xq9T0PD8Wy5io5xvgAHtyAABKWxYWICBVhYgAdhYhAVYWTYgKsQgALE2AmAmSyiQJAYgExFCARjzDqLMxgzfwgeezzts5mJDu6T/T9P2OlnDnSjer6aLy/wDH7HDZ8WNX1pZmFJr9zmuSTvT5dtmdPOYehyMfAdfvoZe6tfTFYmW97njKovVSTpxu/wDaMOLgRlo3a3UkqpvXrsisHEjBOL99NpNdvPStP0MnLXV8rVxdU1/vYrxZrUSUWlrp1vmTFJ35102Rsy8JteU/3NfRPW/oEOhlLSWn2szLEaelJ+isjLytaPp1o2MKMrsvaFPf8dLJNut327HouHOjh5OLaVvqd3JdDRxrKzjroYobIo6OBAMAlksAABgIAGAgAAFYAFiBiAYgEACYxAIAABAAwEYsyriZiZxtNAeazkDRxJx9em2iXZHXz2GcjMYddl5fX0Rx2T076r7auNirsn6HF4nN9lrs9aaOjjpp3Zix4cyXrpVOr1MrfGxovpw1Hp0T18+v1NjLNxTWlXond+oZvCcKTvf6jUU0rly6aMrrBYzktXRjjOVW076WYcRU3q67paMzZdp9G/WkTxHXRyqb2366M6eDle7X6GvlVSVtf+MUdDDxqql83/j9y9pinurayuDXd+dkdnJx2OXlk3v/AIO3ksPYv4svZXQitEUFAdXEAAAWADAQDABAAAIVjYgExMYmArABAMQAAAFgAAMAEOhjA5ufwepxMfC9F3k9a+R6vEw+ZUcXPZXx1PGUe8LyvM5vB69L7as0HiwSqTkq6pJ9dzt4+HrTtyfpUV4ODxPC5Jacri91eq9NDM/Ri1/z5FKGIr5fZ40Lk+WUot8tXp/Mnv8Asa8cdza9lgxSr3li++l6PRkafZ7X10Nl4/u0lGL6yimpP1ZTW1ezw2mpezg+tKdBgQwk9Ll6R5V9Xr9jUlXg28nlnKqVrwrPWE7UZXkdTAqS0g67pN/Vm3g4Lbuq9Scpl1HdfJ6G/gYa309TR1Ys/dkzZXBO5lMOkamTwbOktNC5jGdnTAVhZ7eDAXMAGSh0AwFQUMAJaEUyWAiSmSwEwBk2AMlsUmYpSAyuYniGrObNbExZAdB46JeZXc42JjS8mrPNyRHU8eh/NoPzR5r881oOPEvOuw6cemWZLWYPMLihceLLuR049OsYWLFSR56HGI9zYhxaPcdieVrcUweW3R5Tjck4yxEnXwunqpUe4nncLEVSaZ5jjfB27lhOOJF/Fh3Umu2jv6FX9Gvynpc/Ns8b7ebhmY8sdG5SfxW0lHlT2201B46bVLmW7S0bXh1+hq4mXlh+7GScY21DMe5KDrX+Iqg+u7hf9KDKZfFbv2XOm/5JRxEn4lBtGZlhytSZ9jdgve0TWvXlbR3cq5V8Uvly/qzTyeQxZV7ij5xMXCX2u/sei4fwW65m5v8AphFpf3SX6M6addrxt2YyNfLwk9tb2S1Z2cllJPfV/ZHQwOHqKqlFdlu/VvV/+jajBLRI0tevn1l7dvfhYUVFUU5ENktlhVq+cXOYuYVkoZucDDf+6jA6YyXJJW3S8hGSezT0T0d6PZgMBSmlu0t3q60W45OtXokAMllMjmWmu6teV3+6+oASymRKSW7S1S1a37eoCYqD2i1dqo6N3t6kvGj/AFR2T3W2mv3X1QBJEOBkUk9mnVbO9x0BgeEYpYBuULkA5s8quxr4mQT6HZcBPDIS8/Phq7GGXDFrpuekeES8BEcOvMS4Z4+xD4Yux6d5cn8sRxPXmHwzx2GuGeP3PTflgWWI49TJ5pcM9S/+WdGvuekWVLWVI8XqZvH5j8NYWItYyT/rhNwmvSSpr69Ccj+D44cuZY2PJf04koYn3cb+57WOURljgI8/yl+x7m/KfK5OVyHJso+vJGzo4cZLr9kbKghnSYyfHLLO36xqL6kuJlFRPHjrBKBjcDacRcpJ1q+zDkNrkFyEoavswNrkAC8bDU1TvdNVvZEstF18VLl0vR8rbV/3MAAX5OHKo06UXHpbu7t1fVmN5CFp61UlTp78qWvZJP6gAD/I4fZ7JdNFpotOyr0sqeWi6u7iqTvVLXb6/ZAAGKOQir1k9620VVTvcyxwIpUrpyUt+qaf6CABRy6SlTa5rtqk/GtdNfqJZZKqclW1Uq0SdKq2S9OlAABhZeMG3HS/TbWl92ZQAAAAAYAABQABAKHQAEjlHQAA6GAAMQAAAAAIAAIAABIAAAAAAD//2Q==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8PDw8PEBAPDw8ODQ0PDw8PDw8PDw8PFRUWFhURFRUYHSggGBolHRUVITEhJSkrLi4uFx8zODMtNygtLisBCgoKDg0OFxAQFysfHR0tKy03LSstLS0tLS0tLS0tKysrLS0tLS0tLS0tLS0tLS0tLSstKy0tLS0tKy0tLS0rK//AABEIALcBEwMBIgACEQEDEQH/xAAbAAADAAMBAQAAAAAAAAAAAAAAAQIDBAUGB//EADgQAAICAAQFAQYEBgAHAAAAAAABAhEDBCExBRJBUWFxEyIygZGhBhTB0SNCUpLh8AcVYmNysfH/xAAZAQEAAwEBAAAAAAAAAAAAAAAAAQQFAwL/xAAdEQEBAAMAAwEBAAAAAAAAAAAAAQIDERIhMQQT/9oADAMBAAIRAxEAPwD7SkNIaRVAKh0OgAVBRQATQUUAE0FFABNBRQATQUOgAVCooQCEUIBUFDEAUKihAKh0AAFBQAAUKhgAqFRQATQUUICWIpiAgCgJGVDEhkBjEADGIAAAABiAQDAVhYDEKwsB2ILE2AxWKxWAwJsLAoLIsLAqwsmwsCrCybCwKsLIsLAodkWFgVYE2FgOxCE2A7AmwAzjEMBgIAKCyQAoQgAYCFYDCxWKwKFZNibAqxWTZLYF2JshsVgXYrIbFYF2FmOwsDJYrIsLJF2FmOx2BdhZFhYF2FkWFgXY7IsLAqwJsLAoCbADZAQyAwFYAMBAAwsViAYgsVgMlisTYDbJbCyWwGJsTZLYDsVktisCrFZLkFgVYrFYrJFWFk2TiY0YK5SUV3bSAyWFnHzP4hwIOoLEx3/2YOa/uWhp4n4mxU3y5HGcVernytrxFQbOd3YT7XWaNl9zF6Sx2eKx/wDiDHBf8fIZ7DgmuacYxnWtXyy5ZSWu8Uzu8F/E2SzsVPL48Jp9HcJfNM9Y545fK85YZY/Y7FgTY+Y9PCkxk2FhCgFYWAwFYEJbYCsLAoBWFgABYWACAQAIYgJYhsQCbJbGyWArEwZLATYrBoQBYAABYWI5fFM8kmk/d203m+y/6fPUW8TJ1kz3FFFPlrTRzl8CfitZP0PK53iylJ178l/PjP3V5UFovuYOJ5mUnr00rZLwl0OVjJaS5kuX4uy8eX4VlPdsvF7RqjHxbiWPJKsXFlB38CeHGlvovmjmZiXLy37WMpN1LnjOMknT0tNNPWrd+DLnc1CUXBPExHaqU24Qil0jBfq/ka+LmE1JLCwoW03KCnzX3uUn4M+3taMnG5i5q1/Cx8aKTfL7VJXWztPQOFvEcuflhKd68qqctX73f6Gl7WEuVOPLSS0bkn3tPX7m9lpwU1Tw0lSjGTufy1YmVxvYXHynK9pwbjklUW3092f7nrMrjrEja36rqvPofPVkJtRmtG9Xo1S8s7fBs/KDStaPxfpZq6tvlGTu0+NeuGEZKUVNVqlaWyfgDvL1Vs4BiGSgCGIJbYCGQGAgAYCAAABADJZRLAQmMTAlksolgSxDEApElMQAAxNgaufxuVV3Wvp2+Z5bPYzbv6I6/EsW78u/2/3ycHHTbfZbnLOu2ue2hiwVNtvbRLdvu+yOPxB8/fTSunokdnHjzX0fj4UjlSg1NJN2ncWm6taqvoZ23JqasWrDJrDi54iTlrWH7slHvKavfeotevZmYy8GnceR3Fc0NYvy4XXW9KNjF1c4pLSOqaXTeK6L5EYsHUG+a06t3pFbW/m+xUmVW/GIwMOMP4fsFixl8WNia4t3o4Xphpdlv1bN7LZHDw8bD5ncZSq6cGvVf/Qy7U0m415dpP6mDPxSlzKWqelNaf2oXK2pmMj65DhuBiYNR2cVqmzy2byv5bEUIxdb8ztpmL8N8enHDUZNPs29SOK8QWLiJyb02SqjS17JlzkZeerLG3t7Hoslm58ttxarZUdLCnzKzyWTxX5Xq9T0PD8Wy5io5xvgAHtyAABKWxYWICBVhYgAdhYhAVYWTYgKsQgALE2AmAmSyiQJAYgExFCARjzDqLMxgzfwgeezzts5mJDu6T/T9P2OlnDnSjer6aLy/wDH7HDZ8WNX1pZmFJr9zmuSTvT5dtmdPOYehyMfAdfvoZe6tfTFYmW97njKovVSTpxu/wDaMOLgRlo3a3UkqpvXrsisHEjBOL99NpNdvPStP0MnLXV8rVxdU1/vYrxZrUSUWlrp1vmTFJ35102Rsy8JteU/3NfRPW/oEOhlLSWn2szLEaelJ+isjLytaPp1o2MKMrsvaFPf8dLJNut327HouHOjh5OLaVvqd3JdDRxrKzjroYobIo6OBAMAlksAABgIAGAgAAFYAFiBiAYgEACYxAIAABAAwEYsyriZiZxtNAeazkDRxJx9em2iXZHXz2GcjMYddl5fX0Rx2T076r7auNirsn6HF4nN9lrs9aaOjjpp3Zix4cyXrpVOr1MrfGxovpw1Hp0T18+v1NjLNxTWlXond+oZvCcKTvf6jUU0rly6aMrrBYzktXRjjOVW076WYcRU3q67paMzZdp9G/WkTxHXRyqb2366M6eDle7X6GvlVSVtf+MUdDDxqql83/j9y9pinurayuDXd+dkdnJx2OXlk3v/AIO3ksPYv4svZXQitEUFAdXEAAAWADAQDABAAAIVjYgExMYmArABAMQAAAFgAAMAEOhjA5ufwepxMfC9F3k9a+R6vEw+ZUcXPZXx1PGUe8LyvM5vB69L7as0HiwSqTkq6pJ9dzt4+HrTtyfpUV4ODxPC5Jacri91eq9NDM/Ri1/z5FKGIr5fZ40Lk+WUot8tXp/Mnv8Asa8cdza9lgxSr3li++l6PRkafZ7X10Nl4/u0lGL6yimpP1ZTW1ezw2mpezg+tKdBgQwk9Ll6R5V9Xr9jUlXg28nlnKqVrwrPWE7UZXkdTAqS0g67pN/Vm3g4Lbuq9Scpl1HdfJ6G/gYa309TR1Ys/dkzZXBO5lMOkamTwbOktNC5jGdnTAVhZ7eDAXMAGSh0AwFQUMAJaEUyWAiSmSwEwBk2AMlsUmYpSAyuYniGrObNbExZAdB46JeZXc42JjS8mrPNyRHU8eh/NoPzR5r881oOPEvOuw6cemWZLWYPMLihceLLuR049OsYWLFSR56HGI9zYhxaPcdieVrcUweW3R5Tjck4yxEnXwunqpUe4nncLEVSaZ5jjfB27lhOOJF/Fh3Umu2jv6FX9Gvynpc/Ns8b7ebhmY8sdG5SfxW0lHlT2201B46bVLmW7S0bXh1+hq4mXlh+7GScY21DMe5KDrX+Iqg+u7hf9KDKZfFbv2XOm/5JRxEn4lBtGZlhytSZ9jdgve0TWvXlbR3cq5V8Uvly/qzTyeQxZV7ij5xMXCX2u/sei4fwW65m5v8AphFpf3SX6M6addrxt2YyNfLwk9tb2S1Z2cllJPfV/ZHQwOHqKqlFdlu/VvV/+jajBLRI0tevn1l7dvfhYUVFUU5ENktlhVq+cXOYuYVkoZucDDf+6jA6YyXJJW3S8hGSezT0T0d6PZgMBSmlu0t3q60W45OtXokAMllMjmWmu6teV3+6+oASymRKSW7S1S1a37eoCYqD2i1dqo6N3t6kvGj/AFR2T3W2mv3X1QBJEOBkUk9mnVbO9x0BgeEYpYBuULkA5s8quxr4mQT6HZcBPDIS8/Phq7GGXDFrpuekeES8BEcOvMS4Z4+xD4Yux6d5cn8sRxPXmHwzx2GuGeP3PTflgWWI49TJ5pcM9S/+WdGvuekWVLWVI8XqZvH5j8NYWItYyT/rhNwmvSSpr69Ccj+D44cuZY2PJf04koYn3cb+57WOURljgI8/yl+x7m/KfK5OVyHJso+vJGzo4cZLr9kbKghnSYyfHLLO36xqL6kuJlFRPHjrBKBjcDacRcpJ1q+zDkNrkFyEoavswNrkAC8bDU1TvdNVvZEstF18VLl0vR8rbV/3MAAX5OHKo06UXHpbu7t1fVmN5CFp61UlTp78qWvZJP6gAD/I4fZ7JdNFpotOyr0sqeWi6u7iqTvVLXb6/ZAAGKOQir1k9620VVTvcyxwIpUrpyUt+qaf6CABRy6SlTa5rtqk/GtdNfqJZZKqclW1Uq0SdKq2S9OlAABhZeMG3HS/TbWl92ZQAAAAAYAABQABAKHQAEjlHQAA6GAAMQAAAAAIAAIAABIAAAAAAD//2Q=="/>
          <p:cNvSpPr>
            <a:spLocks noChangeAspect="1" noChangeArrowheads="1"/>
          </p:cNvSpPr>
          <p:nvPr/>
        </p:nvSpPr>
        <p:spPr bwMode="auto">
          <a:xfrm>
            <a:off x="2185423" y="134743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https://beorhweekly.files.wordpress.com/2015/04/a-penn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3" y="2286000"/>
            <a:ext cx="7239000" cy="41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78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So, for a given value of </a:t>
            </a:r>
            <a:r>
              <a:rPr lang="en-US" b="1" i="1" dirty="0" smtClean="0"/>
              <a:t>p </a:t>
            </a:r>
            <a:r>
              <a:rPr lang="en-US" dirty="0" smtClean="0"/>
              <a:t>(close to 0.5), as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, the distribution resembles a normal distribution more and more.  But, what if </a:t>
            </a:r>
            <a:r>
              <a:rPr lang="en-US" b="1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varies?  In the next few slides,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= 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0.5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817" t="31421" r="15356" b="32419"/>
          <a:stretch>
            <a:fillRect/>
          </a:stretch>
        </p:blipFill>
        <p:spPr bwMode="auto">
          <a:xfrm>
            <a:off x="22860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7777" t="31421" r="15356" b="32338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0.4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817" t="31421" r="15356" b="32419"/>
          <a:stretch>
            <a:fillRect/>
          </a:stretch>
        </p:blipFill>
        <p:spPr bwMode="auto">
          <a:xfrm>
            <a:off x="22860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7777" t="31421" r="15356" b="32338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48115" t="31421" r="15173" b="32623"/>
          <a:stretch>
            <a:fillRect/>
          </a:stretch>
        </p:blipFill>
        <p:spPr bwMode="auto">
          <a:xfrm>
            <a:off x="2362200" y="7620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47777" t="31421" r="15356" b="32587"/>
          <a:stretch>
            <a:fillRect/>
          </a:stretch>
        </p:blipFill>
        <p:spPr bwMode="auto">
          <a:xfrm>
            <a:off x="2362200" y="37338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0.3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817" t="31421" r="15356" b="32419"/>
          <a:stretch>
            <a:fillRect/>
          </a:stretch>
        </p:blipFill>
        <p:spPr bwMode="auto">
          <a:xfrm>
            <a:off x="22860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7777" t="31421" r="15356" b="32338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48119" t="31421" r="15082" b="32150"/>
          <a:stretch>
            <a:fillRect/>
          </a:stretch>
        </p:blipFill>
        <p:spPr bwMode="auto">
          <a:xfrm>
            <a:off x="2362200" y="8382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l="48077" t="31172" r="15057" b="32338"/>
          <a:stretch>
            <a:fillRect/>
          </a:stretch>
        </p:blipFill>
        <p:spPr bwMode="auto">
          <a:xfrm>
            <a:off x="2438400" y="38100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0.2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817" t="31421" r="15356" b="32419"/>
          <a:stretch>
            <a:fillRect/>
          </a:stretch>
        </p:blipFill>
        <p:spPr bwMode="auto">
          <a:xfrm>
            <a:off x="22860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7777" t="31421" r="15356" b="32338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32814" t="40399" r="30333" b="23441"/>
          <a:stretch>
            <a:fillRect/>
          </a:stretch>
        </p:blipFill>
        <p:spPr bwMode="auto">
          <a:xfrm>
            <a:off x="23622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48077" t="31421" r="15057" b="32338"/>
          <a:stretch>
            <a:fillRect/>
          </a:stretch>
        </p:blipFill>
        <p:spPr bwMode="auto">
          <a:xfrm>
            <a:off x="2438400" y="38100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0.1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7817" t="31421" r="15356" b="32419"/>
          <a:stretch>
            <a:fillRect/>
          </a:stretch>
        </p:blipFill>
        <p:spPr bwMode="auto">
          <a:xfrm>
            <a:off x="2286000" y="762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7777" t="31421" r="15356" b="32338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47820" t="31509" r="15381" b="31900"/>
          <a:stretch>
            <a:fillRect/>
          </a:stretch>
        </p:blipFill>
        <p:spPr bwMode="auto">
          <a:xfrm>
            <a:off x="2362200" y="7620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47777" t="31475" r="15400" b="32419"/>
          <a:stretch>
            <a:fillRect/>
          </a:stretch>
        </p:blipFill>
        <p:spPr bwMode="auto">
          <a:xfrm>
            <a:off x="2362200" y="3810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78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So, as </a:t>
            </a:r>
            <a:r>
              <a:rPr lang="en-US" b="1" i="1" dirty="0" smtClean="0"/>
              <a:t>p</a:t>
            </a:r>
            <a:r>
              <a:rPr lang="en-US" dirty="0" smtClean="0"/>
              <a:t> begins to vary significantly from 0.5, the distributions skew more and more.  But…watch what happens when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, even when </a:t>
            </a:r>
            <a:r>
              <a:rPr lang="en-US" b="1" i="1" dirty="0" smtClean="0"/>
              <a:t>p</a:t>
            </a:r>
            <a:r>
              <a:rPr lang="en-US" dirty="0" smtClean="0"/>
              <a:t> = 0.1 (highly skewed)...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20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7820" t="31509" r="15381" b="31900"/>
          <a:stretch>
            <a:fillRect/>
          </a:stretch>
        </p:blipFill>
        <p:spPr bwMode="auto">
          <a:xfrm>
            <a:off x="1524000" y="9144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5791200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20(0.1) = 2</a:t>
            </a:r>
            <a:endParaRPr lang="en-US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40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7820" t="31509" r="15381" b="31900"/>
          <a:stretch>
            <a:fillRect/>
          </a:stretch>
        </p:blipFill>
        <p:spPr bwMode="auto">
          <a:xfrm>
            <a:off x="1524000" y="9144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5791200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40(0.1) = 4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6879" t="31296" r="16267" b="31920"/>
          <a:stretch>
            <a:fillRect/>
          </a:stretch>
        </p:blipFill>
        <p:spPr bwMode="auto">
          <a:xfrm>
            <a:off x="1600200" y="9144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60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7820" t="31509" r="15381" b="31900"/>
          <a:stretch>
            <a:fillRect/>
          </a:stretch>
        </p:blipFill>
        <p:spPr bwMode="auto">
          <a:xfrm>
            <a:off x="1524000" y="9144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5791200"/>
            <a:ext cx="2888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60(0.1) = 6 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7179" t="31603" r="15893" b="32419"/>
          <a:stretch>
            <a:fillRect/>
          </a:stretch>
        </p:blipFill>
        <p:spPr bwMode="auto">
          <a:xfrm>
            <a:off x="1676400" y="9144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mashit.com/wp-content/uploads/2007/12/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715000"/>
            <a:ext cx="648932" cy="657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6972" y="334089"/>
            <a:ext cx="6624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Wonderful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Bernoulli 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Distribution!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f</a:t>
            </a:r>
            <a:r>
              <a:rPr lang="en-US" sz="1600" baseline="0" dirty="0" smtClean="0">
                <a:latin typeface="Calibri" pitchFamily="34" charset="0"/>
                <a:cs typeface="Arial" pitchFamily="34" charset="0"/>
              </a:rPr>
              <a:t>ixed number of trials </a:t>
            </a:r>
            <a:r>
              <a:rPr lang="en-US" sz="1600" b="1" i="1" baseline="0" dirty="0" smtClean="0">
                <a:latin typeface="Calibri" pitchFamily="34" charset="0"/>
                <a:cs typeface="Arial" pitchFamily="34" charset="0"/>
              </a:rPr>
              <a:t>n</a:t>
            </a:r>
            <a:r>
              <a:rPr lang="en-US" sz="1600" b="1" baseline="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constant </a:t>
            </a:r>
            <a:r>
              <a:rPr lang="en-US" sz="1600" baseline="0" dirty="0" smtClean="0">
                <a:latin typeface="Calibri" pitchFamily="34" charset="0"/>
                <a:cs typeface="Arial" pitchFamily="34" charset="0"/>
              </a:rPr>
              <a:t>probability of success </a:t>
            </a:r>
            <a:r>
              <a:rPr lang="en-US" sz="1600" b="1" i="1" baseline="0" dirty="0" smtClean="0">
                <a:latin typeface="Calibri" pitchFamily="34" charset="0"/>
                <a:cs typeface="Arial" pitchFamily="34" charset="0"/>
              </a:rPr>
              <a:t>p</a:t>
            </a:r>
            <a:r>
              <a:rPr lang="en-US" sz="1600" b="1" baseline="0" dirty="0" smtClean="0">
                <a:latin typeface="Calibri" pitchFamily="34" charset="0"/>
                <a:cs typeface="Arial" pitchFamily="34" charset="0"/>
              </a:rPr>
              <a:t>)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63927"/>
              </p:ext>
            </p:extLst>
          </p:nvPr>
        </p:nvGraphicFramePr>
        <p:xfrm>
          <a:off x="1600198" y="1447800"/>
          <a:ext cx="708660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</a:t>
                      </a:r>
                      <a:r>
                        <a:rPr lang="en-US" dirty="0" smtClean="0"/>
                        <a:t>Average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Standard </a:t>
                      </a:r>
                      <a:r>
                        <a:rPr lang="en-US" dirty="0" smtClean="0"/>
                        <a:t>Deviation (%)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ym typeface="Symbol"/>
                        </a:rPr>
                        <a:t></a:t>
                      </a:r>
                      <a:r>
                        <a:rPr lang="en-US" b="1" baseline="0" dirty="0" smtClean="0">
                          <a:sym typeface="Symbol"/>
                        </a:rPr>
                        <a:t> = </a:t>
                      </a:r>
                      <a:r>
                        <a:rPr lang="en-US" b="1" baseline="0" dirty="0" smtClean="0">
                          <a:sym typeface="Symbol"/>
                        </a:rPr>
                        <a:t>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                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24600" y="2074081"/>
                <a:ext cx="1113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0" smtClean="0">
                              <a:latin typeface="Cambria Math"/>
                            </a:rPr>
                            <m:t>𝐩𝐪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74081"/>
                <a:ext cx="111370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8070" y="3153489"/>
            <a:ext cx="6645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Sampling Based on the W.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B.D.!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population believed to have constant, but unknown, </a:t>
            </a:r>
            <a:r>
              <a:rPr lang="en-US" sz="1600" baseline="0" dirty="0" smtClean="0">
                <a:latin typeface="Calibri" pitchFamily="34" charset="0"/>
                <a:cs typeface="Arial" pitchFamily="34" charset="0"/>
              </a:rPr>
              <a:t>probability of success </a:t>
            </a:r>
            <a:r>
              <a:rPr lang="en-US" sz="1600" b="1" i="1" baseline="0" dirty="0" smtClean="0">
                <a:latin typeface="Calibri" pitchFamily="34" charset="0"/>
                <a:cs typeface="Arial" pitchFamily="34" charset="0"/>
              </a:rPr>
              <a:t>p</a:t>
            </a:r>
            <a:r>
              <a:rPr lang="en-US" sz="1600" b="1" baseline="0" dirty="0" smtClean="0">
                <a:latin typeface="Calibri" pitchFamily="34" charset="0"/>
                <a:cs typeface="Arial" pitchFamily="34" charset="0"/>
              </a:rPr>
              <a:t>)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06116"/>
              </p:ext>
            </p:extLst>
          </p:nvPr>
        </p:nvGraphicFramePr>
        <p:xfrm>
          <a:off x="1621970" y="4267200"/>
          <a:ext cx="653142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 </a:t>
                      </a:r>
                      <a:r>
                        <a:rPr lang="en-US" dirty="0" smtClean="0"/>
                        <a:t>Error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Margin of </a:t>
                      </a:r>
                      <a:r>
                        <a:rPr lang="en-US" dirty="0" smtClean="0"/>
                        <a:t>Error (%)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ym typeface="Symbol"/>
                        </a:rPr>
                        <a:t>                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600" y="5261501"/>
                <a:ext cx="127970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𝐒𝐄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𝐩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𝐪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𝐧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61501"/>
                <a:ext cx="1279709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5486400"/>
                <a:ext cx="873957" cy="56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𝐩</m:t>
                          </m:r>
                        </m:e>
                      </m:acc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486400"/>
                <a:ext cx="873957" cy="5670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3814" y="5261500"/>
                <a:ext cx="196098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𝐌𝐄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𝐳</m:t>
                      </m:r>
                      <m:r>
                        <a:rPr lang="en-US" b="1" i="0" baseline="-250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𝐜𝐫𝐢𝐭𝐢𝐜𝐚𝐥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𝐩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𝐪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𝐧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14" y="5261500"/>
                <a:ext cx="1960986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80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7820" t="31509" r="15381" b="31900"/>
          <a:stretch>
            <a:fillRect/>
          </a:stretch>
        </p:blipFill>
        <p:spPr bwMode="auto">
          <a:xfrm>
            <a:off x="1524000" y="9144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5791200"/>
            <a:ext cx="2888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80(0.1) = 8 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7179" t="31603" r="15893" b="32419"/>
          <a:stretch>
            <a:fillRect/>
          </a:stretch>
        </p:blipFill>
        <p:spPr bwMode="auto">
          <a:xfrm>
            <a:off x="1676400" y="9144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mashit.com/wp-content/uploads/2007/12/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562600"/>
            <a:ext cx="990600" cy="100325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rcRect l="47029" t="31546" r="16147" b="32918"/>
          <a:stretch>
            <a:fillRect/>
          </a:stretch>
        </p:blipFill>
        <p:spPr bwMode="auto">
          <a:xfrm>
            <a:off x="1752600" y="9906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68420" y="152400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100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7820" t="31509" r="15381" b="31900"/>
          <a:stretch>
            <a:fillRect/>
          </a:stretch>
        </p:blipFill>
        <p:spPr bwMode="auto">
          <a:xfrm>
            <a:off x="1524000" y="9144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81400" y="5791200"/>
            <a:ext cx="330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np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100(0.1) = 10 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7179" t="31603" r="15893" b="32419"/>
          <a:stretch>
            <a:fillRect/>
          </a:stretch>
        </p:blipFill>
        <p:spPr bwMode="auto">
          <a:xfrm>
            <a:off x="1676400" y="9144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46131" t="28429" r="16998" b="35162"/>
          <a:stretch>
            <a:fillRect/>
          </a:stretch>
        </p:blipFill>
        <p:spPr bwMode="auto">
          <a:xfrm>
            <a:off x="1752600" y="9144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mashit.com/wp-content/uploads/2007/12/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334000"/>
            <a:ext cx="1280976" cy="12973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So long as we can ensure that our sample is big enough (that is, </a:t>
            </a:r>
            <a:r>
              <a:rPr lang="en-US" b="1" i="1" dirty="0" err="1" smtClean="0"/>
              <a:t>np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 5 and </a:t>
            </a:r>
            <a:r>
              <a:rPr lang="en-US" b="1" i="1" dirty="0" err="1" smtClean="0">
                <a:sym typeface="Symbol"/>
              </a:rPr>
              <a:t>nq</a:t>
            </a:r>
            <a:r>
              <a:rPr lang="en-US" dirty="0" smtClean="0">
                <a:sym typeface="Symbol"/>
              </a:rPr>
              <a:t>  5), our methods of proportional CI’s will be valid.  It’s an even better fit when </a:t>
            </a:r>
            <a:r>
              <a:rPr lang="en-US" b="1" i="1" dirty="0" err="1" smtClean="0"/>
              <a:t>np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 10 and </a:t>
            </a:r>
            <a:r>
              <a:rPr lang="en-US" b="1" i="1" dirty="0" err="1" smtClean="0">
                <a:sym typeface="Symbol"/>
              </a:rPr>
              <a:t>nq</a:t>
            </a:r>
            <a:r>
              <a:rPr lang="en-US" dirty="0" smtClean="0">
                <a:sym typeface="Symbol"/>
              </a:rPr>
              <a:t>  10.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formal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proof, check the enrichment page of the website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86400"/>
            <a:ext cx="737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“So – how big a sample do you </a:t>
            </a:r>
            <a:r>
              <a:rPr lang="en-US" sz="3600" b="1" i="1" dirty="0" smtClean="0"/>
              <a:t>need</a:t>
            </a:r>
            <a:r>
              <a:rPr lang="en-US" sz="3600" dirty="0" smtClean="0"/>
              <a:t>?”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/>
        </p:blipFill>
        <p:spPr bwMode="auto">
          <a:xfrm>
            <a:off x="1492024" y="152400"/>
            <a:ext cx="6181725" cy="32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09497"/>
              </p:ext>
            </p:extLst>
          </p:nvPr>
        </p:nvGraphicFramePr>
        <p:xfrm>
          <a:off x="1676400" y="3505200"/>
          <a:ext cx="64008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Confidence (area)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“critical”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z values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1.645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95%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(actually, 1.96)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99%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2.575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99.7%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5848708"/>
            <a:ext cx="450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But, um…why “z”?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39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2500" t="39583" r="30625" b="21875"/>
          <a:stretch>
            <a:fillRect/>
          </a:stretch>
        </p:blipFill>
        <p:spPr bwMode="auto">
          <a:xfrm>
            <a:off x="990600" y="2285999"/>
            <a:ext cx="6705600" cy="42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 l="46426" t="31683" r="17023" b="33766"/>
          <a:stretch>
            <a:fillRect/>
          </a:stretch>
        </p:blipFill>
        <p:spPr bwMode="auto">
          <a:xfrm>
            <a:off x="838200" y="2286000"/>
            <a:ext cx="71719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67789" y="2133600"/>
          <a:ext cx="7315201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Bitmap Image" r:id="rId3" imgW="4619048" imgH="2819794" progId="PBrush">
                  <p:embed/>
                </p:oleObj>
              </mc:Choice>
              <mc:Fallback>
                <p:oleObj name="Bitmap Image" r:id="rId3" imgW="4619048" imgH="281979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89" y="2133600"/>
                        <a:ext cx="7315201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/>
          <a:srcRect l="47813" t="31679" r="15210" b="32108"/>
          <a:stretch>
            <a:fillRect/>
          </a:stretch>
        </p:blipFill>
        <p:spPr bwMode="auto">
          <a:xfrm>
            <a:off x="380999" y="2286000"/>
            <a:ext cx="74311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9583" r="28125" b="21875"/>
          <a:stretch>
            <a:fillRect/>
          </a:stretch>
        </p:blipFill>
        <p:spPr bwMode="auto">
          <a:xfrm>
            <a:off x="685800" y="2133600"/>
            <a:ext cx="7467600" cy="45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You might recall (from MTH 243) that binomial distributions’ histograms begin to look like bell curves if 1)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0.5 and 2) </a:t>
            </a:r>
            <a:r>
              <a:rPr lang="en-US" b="1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very large.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9583" r="28750" b="21875"/>
          <a:stretch>
            <a:fillRect/>
          </a:stretch>
        </p:blipFill>
        <p:spPr bwMode="auto">
          <a:xfrm>
            <a:off x="1143000" y="2209800"/>
            <a:ext cx="6781800" cy="418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525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srule</dc:creator>
  <cp:lastModifiedBy>Sean Rule</cp:lastModifiedBy>
  <cp:revision>158</cp:revision>
  <dcterms:created xsi:type="dcterms:W3CDTF">2009-12-08T18:23:03Z</dcterms:created>
  <dcterms:modified xsi:type="dcterms:W3CDTF">2016-10-12T21:23:42Z</dcterms:modified>
</cp:coreProperties>
</file>