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5" r:id="rId4"/>
    <p:sldId id="257" r:id="rId5"/>
    <p:sldId id="256" r:id="rId6"/>
    <p:sldId id="258" r:id="rId7"/>
    <p:sldId id="259" r:id="rId8"/>
    <p:sldId id="260" r:id="rId9"/>
    <p:sldId id="261" r:id="rId10"/>
    <p:sldId id="263" r:id="rId11"/>
    <p:sldId id="262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3FB9-5AF9-4830-89D0-467123C3EAD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AB57-F29B-4D82-9745-B27C99C0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3FB9-5AF9-4830-89D0-467123C3EAD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AB57-F29B-4D82-9745-B27C99C0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3FB9-5AF9-4830-89D0-467123C3EAD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AB57-F29B-4D82-9745-B27C99C0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3FB9-5AF9-4830-89D0-467123C3EAD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AB57-F29B-4D82-9745-B27C99C0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3FB9-5AF9-4830-89D0-467123C3EAD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AB57-F29B-4D82-9745-B27C99C0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3FB9-5AF9-4830-89D0-467123C3EAD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AB57-F29B-4D82-9745-B27C99C0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3FB9-5AF9-4830-89D0-467123C3EAD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AB57-F29B-4D82-9745-B27C99C0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3FB9-5AF9-4830-89D0-467123C3EAD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AB57-F29B-4D82-9745-B27C99C0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3FB9-5AF9-4830-89D0-467123C3EAD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AB57-F29B-4D82-9745-B27C99C0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3FB9-5AF9-4830-89D0-467123C3EAD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AB57-F29B-4D82-9745-B27C99C0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3FB9-5AF9-4830-89D0-467123C3EAD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AB57-F29B-4D82-9745-B27C99C0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C3FB9-5AF9-4830-89D0-467123C3EAD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AB57-F29B-4D82-9745-B27C99C0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ccweb.cocc.edu/srule/MTH243/other/statcard.pdf" TargetMode="External"/><Relationship Id="rId2" Type="http://schemas.openxmlformats.org/officeDocument/2006/relationships/hyperlink" Target="7.4tdistgrapher.xlsx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eanrule.com/music/handsonthr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1343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"/>
          <a:stretch/>
        </p:blipFill>
        <p:spPr bwMode="auto">
          <a:xfrm>
            <a:off x="381000" y="1676400"/>
            <a:ext cx="8134350" cy="49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99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63915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A few notes about the t – distribution</a:t>
            </a:r>
            <a:r>
              <a:rPr lang="en-US" sz="3600" dirty="0" smtClean="0"/>
              <a:t>:</a:t>
            </a:r>
          </a:p>
          <a:p>
            <a:pPr algn="ctr"/>
            <a:endParaRPr lang="en-US" sz="3600" dirty="0" smtClean="0"/>
          </a:p>
          <a:p>
            <a:pPr algn="ctr">
              <a:buFont typeface="Wingdings" pitchFamily="2" charset="2"/>
              <a:buChar char="ü"/>
            </a:pPr>
            <a:r>
              <a:rPr lang="en-US" sz="3600" dirty="0" smtClean="0"/>
              <a:t> As such, the standard deviation is larger at first, but begins to shrink as more data is gathered.  That’s good; any variability in the data will likely smooth as sample sizes get larger.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63915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A few notes about the t – distribution</a:t>
            </a:r>
            <a:r>
              <a:rPr lang="en-US" sz="3600" dirty="0" smtClean="0"/>
              <a:t>:</a:t>
            </a:r>
          </a:p>
          <a:p>
            <a:pPr algn="ctr"/>
            <a:endParaRPr lang="en-US" sz="3600" dirty="0" smtClean="0"/>
          </a:p>
          <a:p>
            <a:pPr algn="ctr">
              <a:buFont typeface="Wingdings" pitchFamily="2" charset="2"/>
              <a:buChar char="ü"/>
            </a:pPr>
            <a:r>
              <a:rPr lang="en-US" sz="3600" dirty="0" smtClean="0"/>
              <a:t> As n gets “large”, there really isn’t any difference between </a:t>
            </a:r>
            <a:r>
              <a:rPr lang="en-US" sz="3600" b="1" i="1" dirty="0" smtClean="0"/>
              <a:t>t</a:t>
            </a:r>
            <a:r>
              <a:rPr lang="en-US" sz="3600" dirty="0" smtClean="0"/>
              <a:t> and </a:t>
            </a:r>
            <a:r>
              <a:rPr lang="en-US" sz="3600" b="1" i="1" dirty="0" smtClean="0"/>
              <a:t>z</a:t>
            </a:r>
            <a:r>
              <a:rPr lang="en-US" sz="3600" dirty="0" smtClean="0"/>
              <a:t>.  However, I like to always use </a:t>
            </a:r>
            <a:r>
              <a:rPr lang="en-US" sz="3600" b="1" i="1" dirty="0" smtClean="0"/>
              <a:t>t</a:t>
            </a:r>
            <a:r>
              <a:rPr lang="en-US" sz="3600" dirty="0" smtClean="0"/>
              <a:t> when dealing with averages; it makes your lives easier.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95153"/>
              </p:ext>
            </p:extLst>
          </p:nvPr>
        </p:nvGraphicFramePr>
        <p:xfrm>
          <a:off x="914400" y="838200"/>
          <a:ext cx="747928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808"/>
                <a:gridCol w="2005076"/>
                <a:gridCol w="2819400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T</a:t>
                      </a:r>
                      <a:r>
                        <a:rPr lang="en-US" sz="2800" b="1" baseline="-25000" dirty="0" err="1" smtClean="0"/>
                        <a:t>critical</a:t>
                      </a:r>
                      <a:r>
                        <a:rPr lang="en-US" sz="2800" b="1" baseline="-25000" dirty="0" smtClean="0"/>
                        <a:t> </a:t>
                      </a:r>
                      <a:r>
                        <a:rPr lang="en-US" sz="2800" b="1" dirty="0" smtClean="0"/>
                        <a:t>(at 95% confidence)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Sample Size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Degrees of Freedom (DOF)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2.262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9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2.145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14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2.093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19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2.045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29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2.01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49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1.984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99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1.96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Hella</a:t>
                      </a:r>
                      <a:r>
                        <a:rPr lang="en-US" sz="2800" b="1" dirty="0" smtClean="0"/>
                        <a:t> lots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(</a:t>
                      </a:r>
                      <a:r>
                        <a:rPr lang="en-US" sz="2800" b="1" dirty="0" err="1" smtClean="0"/>
                        <a:t>Hella</a:t>
                      </a:r>
                      <a:r>
                        <a:rPr lang="en-US" sz="2800" b="1" dirty="0" smtClean="0"/>
                        <a:t> Lots)</a:t>
                      </a:r>
                      <a:r>
                        <a:rPr lang="en-US" sz="2800" b="1" baseline="0" dirty="0" smtClean="0"/>
                        <a:t> – 1  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1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6"/>
          <a:stretch/>
        </p:blipFill>
        <p:spPr bwMode="auto">
          <a:xfrm>
            <a:off x="134937" y="304800"/>
            <a:ext cx="8856663" cy="143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10306"/>
              </p:ext>
            </p:extLst>
          </p:nvPr>
        </p:nvGraphicFramePr>
        <p:xfrm>
          <a:off x="381000" y="2438400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http://www.nytimes.com/interactive/2013/12/20/sunday-review/dialect-quiz-map.html?_r=0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http://www.geomidpoint.com/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http://www.distancecalculator.net/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64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69929"/>
              </p:ext>
            </p:extLst>
          </p:nvPr>
        </p:nvGraphicFramePr>
        <p:xfrm>
          <a:off x="482979" y="990600"/>
          <a:ext cx="8229600" cy="203835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0.542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0.541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0.563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0.518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0.509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0.558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0.489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0.547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0.549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0.586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0.542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0.563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0.515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0.495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0.512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0.524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0.490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0.498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0.524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0.537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0.498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0.550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0.496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0.521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0.509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0.539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0.525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0.534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0.514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0.493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53582" y="353324"/>
            <a:ext cx="9197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I randomly sampled thirty Del Taco ½ pound bean and cheese burritos (DTHPBCB):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3434" y="3124200"/>
            <a:ext cx="254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(weights in pounds)</a:t>
            </a:r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352800"/>
            <a:ext cx="7727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How much, on average, does a DTHPBCB </a:t>
            </a:r>
            <a:r>
              <a:rPr lang="en-US" sz="28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weigh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38068" r="65758" b="21024"/>
          <a:stretch>
            <a:fillRect/>
          </a:stretch>
        </p:blipFill>
        <p:spPr bwMode="auto">
          <a:xfrm>
            <a:off x="1066800" y="4038600"/>
            <a:ext cx="2020887" cy="240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14613" r="51534" b="67947"/>
          <a:stretch>
            <a:fillRect/>
          </a:stretch>
        </p:blipFill>
        <p:spPr bwMode="auto">
          <a:xfrm>
            <a:off x="3505200" y="4343400"/>
            <a:ext cx="44148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2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5940"/>
            <a:ext cx="8229600" cy="1143000"/>
          </a:xfrm>
        </p:spPr>
        <p:txBody>
          <a:bodyPr/>
          <a:lstStyle/>
          <a:p>
            <a:r>
              <a:rPr lang="en-US" dirty="0" smtClean="0"/>
              <a:t>Estimation!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600200"/>
            <a:ext cx="289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Proportion</a:t>
            </a:r>
          </a:p>
          <a:p>
            <a:r>
              <a:rPr lang="en-US" sz="3200" dirty="0" smtClean="0"/>
              <a:t>(unknown </a:t>
            </a:r>
            <a:r>
              <a:rPr lang="en-US" sz="3200" b="1" i="1" dirty="0" smtClean="0"/>
              <a:t>p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67400" y="1600200"/>
            <a:ext cx="289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Average</a:t>
            </a:r>
          </a:p>
          <a:p>
            <a:r>
              <a:rPr lang="en-US" sz="3200" dirty="0" smtClean="0"/>
              <a:t>(unknown </a:t>
            </a:r>
            <a:r>
              <a:rPr lang="en-US" sz="3200" b="1" i="1" dirty="0" smtClean="0">
                <a:sym typeface="Symbol"/>
              </a:rPr>
              <a:t></a:t>
            </a:r>
            <a:r>
              <a:rPr lang="en-US" sz="3200" dirty="0" smtClean="0">
                <a:sym typeface="Symbol"/>
              </a:rPr>
              <a:t>)</a:t>
            </a:r>
            <a:endParaRPr lang="en-US" sz="3200" dirty="0"/>
          </a:p>
        </p:txBody>
      </p:sp>
      <p:sp>
        <p:nvSpPr>
          <p:cNvPr id="12" name="Bent-Up Arrow 11"/>
          <p:cNvSpPr/>
          <p:nvPr/>
        </p:nvSpPr>
        <p:spPr>
          <a:xfrm rot="10800000">
            <a:off x="1295400" y="609600"/>
            <a:ext cx="1752600" cy="838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>
            <a:off x="5987143" y="642257"/>
            <a:ext cx="1981200" cy="838200"/>
          </a:xfrm>
          <a:prstGeom prst="bentUpArrow">
            <a:avLst>
              <a:gd name="adj1" fmla="val 25000"/>
              <a:gd name="adj2" fmla="val 21753"/>
              <a:gd name="adj3" fmla="val 25000"/>
            </a:avLst>
          </a:prstGeom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205676"/>
              </p:ext>
            </p:extLst>
          </p:nvPr>
        </p:nvGraphicFramePr>
        <p:xfrm>
          <a:off x="1662112" y="2819400"/>
          <a:ext cx="3333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3" imgW="126835" imgH="253670" progId="Equation.DSMT4">
                  <p:embed/>
                </p:oleObj>
              </mc:Choice>
              <mc:Fallback>
                <p:oleObj name="Equation" r:id="rId3" imgW="126835" imgH="25367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2" y="2819400"/>
                        <a:ext cx="333375" cy="66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697011"/>
              </p:ext>
            </p:extLst>
          </p:nvPr>
        </p:nvGraphicFramePr>
        <p:xfrm>
          <a:off x="7003596" y="2895600"/>
          <a:ext cx="333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5" imgW="126835" imgH="202936" progId="Equation.DSMT4">
                  <p:embed/>
                </p:oleObj>
              </mc:Choice>
              <mc:Fallback>
                <p:oleObj name="Equation" r:id="rId5" imgW="126835" imgH="20293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3596" y="2895600"/>
                        <a:ext cx="3333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155156"/>
              </p:ext>
            </p:extLst>
          </p:nvPr>
        </p:nvGraphicFramePr>
        <p:xfrm>
          <a:off x="533400" y="3565525"/>
          <a:ext cx="230663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7" imgW="876240" imgH="469800" progId="Equation.DSMT4">
                  <p:embed/>
                </p:oleObj>
              </mc:Choice>
              <mc:Fallback>
                <p:oleObj name="Equation" r:id="rId7" imgW="87624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65525"/>
                        <a:ext cx="2306638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620707"/>
              </p:ext>
            </p:extLst>
          </p:nvPr>
        </p:nvGraphicFramePr>
        <p:xfrm>
          <a:off x="6191250" y="3505200"/>
          <a:ext cx="20669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9" imgW="787320" imgH="406080" progId="Equation.DSMT4">
                  <p:embed/>
                </p:oleObj>
              </mc:Choice>
              <mc:Fallback>
                <p:oleObj name="Equation" r:id="rId9" imgW="78732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3505200"/>
                        <a:ext cx="2066925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546350"/>
              </p:ext>
            </p:extLst>
          </p:nvPr>
        </p:nvGraphicFramePr>
        <p:xfrm>
          <a:off x="5022850" y="5715000"/>
          <a:ext cx="39100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11" imgW="1485720" imgH="241200" progId="Equation.DSMT4">
                  <p:embed/>
                </p:oleObj>
              </mc:Choice>
              <mc:Fallback>
                <p:oleObj name="Equation" r:id="rId11" imgW="148572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5715000"/>
                        <a:ext cx="3910013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009155"/>
              </p:ext>
            </p:extLst>
          </p:nvPr>
        </p:nvGraphicFramePr>
        <p:xfrm>
          <a:off x="249238" y="5715000"/>
          <a:ext cx="38433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13" imgW="1460160" imgH="241200" progId="Equation.DSMT4">
                  <p:embed/>
                </p:oleObj>
              </mc:Choice>
              <mc:Fallback>
                <p:oleObj name="Equation" r:id="rId13" imgW="146016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5715000"/>
                        <a:ext cx="38433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114800" y="28956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b="1" i="1" dirty="0" smtClean="0"/>
              <a:t>center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14800" y="38100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b="1" i="1" dirty="0" smtClean="0"/>
              <a:t>spread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16529" y="48768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7124700" y="4713514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  <p:bldP spid="24" grpId="0"/>
      <p:bldP spid="25" grpId="0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6248400" cy="6858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Freestyle Script" pitchFamily="66" charset="0"/>
              </a:rPr>
              <a:t>How</a:t>
            </a:r>
            <a:endParaRPr lang="en-US" sz="6600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pic>
        <p:nvPicPr>
          <p:cNvPr id="8194" name="Picture 2" descr="http://r9.fodey.com/2097/2da324974932410a8bf07cce5da5126b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6986124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6248400" cy="6858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Freestyle Script" pitchFamily="66" charset="0"/>
              </a:rPr>
              <a:t>How</a:t>
            </a:r>
            <a:endParaRPr lang="en-US" sz="6600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447800" y="2895600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estyle Script" pitchFamily="66" charset="0"/>
                <a:ea typeface="+mj-ea"/>
                <a:cs typeface="+mj-cs"/>
              </a:rPr>
              <a:t>Helped shape MTH 244.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6248400" cy="6858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Freestyle Script" pitchFamily="66" charset="0"/>
              </a:rPr>
              <a:t>How</a:t>
            </a:r>
            <a:endParaRPr lang="en-US" sz="6600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pic>
        <p:nvPicPr>
          <p:cNvPr id="1026" name="Picture 2" descr="http://upload.wikimedia.org/wikipedia/commons/thumb/4/42/William_Sealy_Gosset.jpg/240px-William_Sealy_Gos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65760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Employee</a:t>
            </a:r>
            <a:r>
              <a:rPr lang="en-US" sz="2800" dirty="0" smtClean="0"/>
              <a:t>: William Gossett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308318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Job Description</a:t>
            </a:r>
            <a:r>
              <a:rPr lang="en-US" sz="2800" dirty="0" smtClean="0"/>
              <a:t>: taste test enough random samples of world – famous Guinness Stout to ensure quality control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213318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Obvious Challenge</a:t>
            </a:r>
            <a:r>
              <a:rPr lang="en-US" sz="2800" dirty="0" smtClean="0"/>
              <a:t>: staying sober while doing this to remain effective in post as quality controller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16820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Proposed Solution</a:t>
            </a:r>
            <a:r>
              <a:rPr lang="en-US" sz="2800" dirty="0" smtClean="0"/>
              <a:t>:  create a new distribution, like the normal, that allows for </a:t>
            </a:r>
            <a:r>
              <a:rPr lang="en-US" sz="2800" b="1" i="1" dirty="0" smtClean="0"/>
              <a:t>small</a:t>
            </a:r>
            <a:r>
              <a:rPr lang="en-US" sz="2800" dirty="0" smtClean="0"/>
              <a:t> sample sizes, so long as bell – shaped requirement is met, and accuracy maintained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762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Date of Hire</a:t>
            </a:r>
            <a:r>
              <a:rPr lang="en-US" sz="2800" dirty="0" smtClean="0"/>
              <a:t>: 1899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6248400" cy="6858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Freestyle Script" pitchFamily="66" charset="0"/>
              </a:rPr>
              <a:t>How</a:t>
            </a:r>
            <a:endParaRPr lang="en-US" sz="6600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pic>
        <p:nvPicPr>
          <p:cNvPr id="1026" name="Picture 2" descr="http://upload.wikimedia.org/wikipedia/commons/thumb/4/42/William_Sealy_Gosset.jpg/240px-William_Sealy_Gos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65760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2286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Result</a:t>
            </a:r>
            <a:r>
              <a:rPr lang="en-US" sz="2800" dirty="0" smtClean="0"/>
              <a:t>: the Student’s – </a:t>
            </a:r>
            <a:r>
              <a:rPr lang="en-US" sz="2800" b="1" i="1" dirty="0" smtClean="0"/>
              <a:t>t</a:t>
            </a:r>
            <a:r>
              <a:rPr lang="en-US" sz="2800" dirty="0" smtClean="0"/>
              <a:t> distribution (usually just called the </a:t>
            </a:r>
            <a:r>
              <a:rPr lang="en-US" sz="2800" b="1" i="1" dirty="0" smtClean="0"/>
              <a:t>t</a:t>
            </a:r>
            <a:r>
              <a:rPr lang="en-US" sz="2800" dirty="0" smtClean="0"/>
              <a:t> distribution)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1586805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Constraints</a:t>
            </a:r>
            <a:r>
              <a:rPr lang="en-US" sz="2800" dirty="0" smtClean="0"/>
              <a:t>: unlike the normal, which relies on a </a:t>
            </a:r>
            <a:r>
              <a:rPr lang="en-US" sz="2800" dirty="0" smtClean="0">
                <a:sym typeface="Symbol"/>
              </a:rPr>
              <a:t> and a , the </a:t>
            </a:r>
            <a:r>
              <a:rPr lang="en-US" sz="2800" b="1" i="1" dirty="0" smtClean="0">
                <a:sym typeface="Symbol"/>
              </a:rPr>
              <a:t>t </a:t>
            </a:r>
            <a:r>
              <a:rPr lang="en-US" sz="2800" dirty="0" smtClean="0">
                <a:sym typeface="Symbol"/>
              </a:rPr>
              <a:t>relies only on the number of “degrees of freedom”, defined to be </a:t>
            </a:r>
            <a:r>
              <a:rPr lang="en-US" sz="2800" b="1" i="1" dirty="0" smtClean="0">
                <a:sym typeface="Symbol"/>
              </a:rPr>
              <a:t>n</a:t>
            </a:r>
            <a:r>
              <a:rPr lang="en-US" sz="2800" dirty="0" smtClean="0">
                <a:sym typeface="Symbol"/>
              </a:rPr>
              <a:t> – 1. 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3810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Formula</a:t>
            </a:r>
            <a:r>
              <a:rPr lang="en-US" sz="2800" dirty="0" smtClean="0"/>
              <a:t>:  well, if you </a:t>
            </a:r>
            <a:r>
              <a:rPr lang="en-US" sz="2800" i="1" dirty="0" smtClean="0"/>
              <a:t>must</a:t>
            </a:r>
            <a:r>
              <a:rPr lang="en-US" sz="2800" dirty="0" smtClean="0"/>
              <a:t>...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228600" y="5181600"/>
            <a:ext cx="3581400" cy="1524000"/>
          </a:xfrm>
          <a:prstGeom prst="rightArrow">
            <a:avLst>
              <a:gd name="adj1" fmla="val 795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Gossett got this model by sampling using pieces of paper drawn out of a hat...</a:t>
            </a:r>
            <a:r>
              <a:rPr lang="en-US" b="1" i="1" dirty="0" smtClean="0"/>
              <a:t>hundreds of times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25625" t="36458" r="44375" b="46875"/>
          <a:stretch>
            <a:fillRect/>
          </a:stretch>
        </p:blipFill>
        <p:spPr bwMode="auto">
          <a:xfrm>
            <a:off x="3962400" y="4953000"/>
            <a:ext cx="502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6248400" cy="6858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Freestyle Script" pitchFamily="66" charset="0"/>
              </a:rPr>
              <a:t>How</a:t>
            </a:r>
            <a:endParaRPr lang="en-US" sz="6600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9144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Since the </a:t>
            </a:r>
            <a:r>
              <a:rPr lang="en-US" sz="3600" b="1" i="1" dirty="0" smtClean="0"/>
              <a:t>t</a:t>
            </a:r>
            <a:r>
              <a:rPr lang="en-US" sz="3600" dirty="0" smtClean="0"/>
              <a:t> depends only on sample size as a variable, the curve changes shape as the sample size changes.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3600" dirty="0" smtClean="0"/>
              <a:t>Let’s </a:t>
            </a:r>
            <a:r>
              <a:rPr lang="en-US" sz="3600" dirty="0" smtClean="0">
                <a:hlinkClick r:id="rId2" action="ppaction://hlinkfile"/>
              </a:rPr>
              <a:t>take a look </a:t>
            </a:r>
            <a:r>
              <a:rPr lang="en-US" sz="3600" dirty="0" smtClean="0"/>
              <a:t>at the t – distribution, side – by – side with the standard normal...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…and </a:t>
            </a:r>
            <a:r>
              <a:rPr lang="en-US" sz="3600" dirty="0" smtClean="0">
                <a:hlinkClick r:id="rId3"/>
              </a:rPr>
              <a:t>here’s how we used to do it</a:t>
            </a:r>
            <a:r>
              <a:rPr lang="en-US" sz="3600" dirty="0" smtClean="0"/>
              <a:t>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63915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A few notes about the t – distribution</a:t>
            </a:r>
            <a:r>
              <a:rPr lang="en-US" sz="3600" dirty="0" smtClean="0"/>
              <a:t>:</a:t>
            </a:r>
          </a:p>
          <a:p>
            <a:pPr algn="ctr"/>
            <a:endParaRPr lang="en-US" sz="3600" dirty="0" smtClean="0"/>
          </a:p>
          <a:p>
            <a:pPr algn="ctr">
              <a:buFont typeface="Wingdings" pitchFamily="2" charset="2"/>
              <a:buChar char="ü"/>
            </a:pPr>
            <a:r>
              <a:rPr lang="en-US" sz="3600" dirty="0" smtClean="0"/>
              <a:t> It tends to have fatter tails than the normal distribution, at least at small sample sizes.  That’s good; it places more “real estate” there, which makes our CIs wider.  Any extra variability we get with small sample sizes is countered with the extra width.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504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Estimation!</vt:lpstr>
      <vt:lpstr>How</vt:lpstr>
      <vt:lpstr>How</vt:lpstr>
      <vt:lpstr>How</vt:lpstr>
      <vt:lpstr>How</vt:lpstr>
      <vt:lpstr>How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</dc:title>
  <dc:creator>srule</dc:creator>
  <cp:lastModifiedBy>Sean Rule</cp:lastModifiedBy>
  <cp:revision>42</cp:revision>
  <dcterms:created xsi:type="dcterms:W3CDTF">2010-03-17T20:22:54Z</dcterms:created>
  <dcterms:modified xsi:type="dcterms:W3CDTF">2015-12-16T00:01:19Z</dcterms:modified>
</cp:coreProperties>
</file>