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9" r:id="rId4"/>
    <p:sldId id="320" r:id="rId5"/>
    <p:sldId id="260" r:id="rId6"/>
    <p:sldId id="261" r:id="rId7"/>
    <p:sldId id="290" r:id="rId8"/>
    <p:sldId id="295" r:id="rId9"/>
    <p:sldId id="294" r:id="rId10"/>
    <p:sldId id="296" r:id="rId11"/>
    <p:sldId id="291" r:id="rId12"/>
    <p:sldId id="293" r:id="rId13"/>
    <p:sldId id="292" r:id="rId14"/>
    <p:sldId id="262" r:id="rId15"/>
    <p:sldId id="289" r:id="rId16"/>
    <p:sldId id="263" r:id="rId17"/>
    <p:sldId id="272" r:id="rId18"/>
    <p:sldId id="268" r:id="rId19"/>
    <p:sldId id="301" r:id="rId20"/>
    <p:sldId id="297" r:id="rId21"/>
    <p:sldId id="302" r:id="rId22"/>
    <p:sldId id="298" r:id="rId23"/>
    <p:sldId id="299" r:id="rId24"/>
    <p:sldId id="315" r:id="rId25"/>
    <p:sldId id="313" r:id="rId26"/>
    <p:sldId id="279" r:id="rId27"/>
    <p:sldId id="280" r:id="rId28"/>
    <p:sldId id="281" r:id="rId29"/>
    <p:sldId id="322" r:id="rId30"/>
    <p:sldId id="283" r:id="rId31"/>
    <p:sldId id="324" r:id="rId32"/>
    <p:sldId id="325" r:id="rId33"/>
    <p:sldId id="300" r:id="rId34"/>
    <p:sldId id="319" r:id="rId35"/>
    <p:sldId id="305" r:id="rId36"/>
    <p:sldId id="306" r:id="rId37"/>
    <p:sldId id="308" r:id="rId38"/>
    <p:sldId id="309" r:id="rId39"/>
    <p:sldId id="310" r:id="rId40"/>
    <p:sldId id="312" r:id="rId41"/>
    <p:sldId id="304" r:id="rId42"/>
    <p:sldId id="323" r:id="rId4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BBAAF-6526-40F8-B39F-D6C97877BF8B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10B8A-03E6-4399-A41E-3A5DF5F74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3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03BF9-17DE-4CA4-B656-CD6D32D6559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43389-582F-4AC8-B57E-3BECF55AAD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CD5E7-711A-4C4E-929D-4E318AB6313B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6CCA9-ECBB-47E5-BCD3-D8A05F8D9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b="68182"/>
          <a:stretch>
            <a:fillRect/>
          </a:stretch>
        </p:blipFill>
        <p:spPr bwMode="auto">
          <a:xfrm>
            <a:off x="685800" y="685800"/>
            <a:ext cx="815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l="11461" t="23472" r="40788" b="56101"/>
          <a:stretch>
            <a:fillRect/>
          </a:stretch>
        </p:blipFill>
        <p:spPr bwMode="auto">
          <a:xfrm>
            <a:off x="1371600" y="4114800"/>
            <a:ext cx="6530293" cy="167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fabricmag.com/wp-content/uploads/2009/07/nof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75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75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30000" contrast="-40000"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1"/>
            <a:ext cx="8991600" cy="2286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5200" dirty="0" smtClean="0"/>
              <a:t>“It's so easy to defend the Status Quo, </a:t>
            </a:r>
            <a:endParaRPr lang="en-US" sz="1400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8200" y="5791200"/>
            <a:ext cx="4495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NOFX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180</a:t>
            </a:r>
            <a:r>
              <a:rPr lang="en-US" sz="4800" b="1" i="1" dirty="0" smtClean="0"/>
              <a:t> degrees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905000"/>
            <a:ext cx="8153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 when you see the end don't justify the means...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8800" y="838200"/>
            <a:ext cx="9067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everyone so cool</a:t>
            </a:r>
            <a:r>
              <a:rPr kumimoji="0" lang="en-US" sz="5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cynical.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6800" y="3581400"/>
            <a:ext cx="8077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it's just that 180 degrees.”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uiExpan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1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/>
              <a:t>Proof by Contradiction</a:t>
            </a:r>
            <a:r>
              <a:rPr lang="en-US" dirty="0" smtClean="0"/>
              <a:t>: the heart of Hypothesis Testing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81200" y="5715000"/>
            <a:ext cx="556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u="sng" dirty="0" smtClean="0"/>
              <a:t>Caffeine and Heart Rate Article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2362200"/>
            <a:ext cx="48768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 Sit on back whilst we do a little geometry and remember what a proof by contradiction</a:t>
            </a:r>
            <a:r>
              <a:rPr lang="en-US" sz="3200" b="1" i="1" dirty="0" smtClean="0"/>
              <a:t> is</a:t>
            </a:r>
            <a:r>
              <a:rPr lang="en-US" sz="3200" dirty="0" smtClean="0"/>
              <a:t>...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2" name="Picture 2" descr="http://media-2.web.britannica.com/eb-media/52/18352-004-73DFC7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76400"/>
            <a:ext cx="2771775" cy="37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1839216"/>
            <a:ext cx="8686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Results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Caffeine at 1.5 and 3.0 mg/kg body weight significantly lowered, by a range of 4 to 7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bpm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HR during all three submaximal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 &lt; 0.05) but not at rest (P &gt; 0.05) or maximal exercise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(P &gt; 0.05).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4572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“Research” Hypothesis</a:t>
            </a:r>
            <a:r>
              <a:rPr kumimoji="0" lang="en-US" sz="28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– a belief to be tested using statistical methods...</a:t>
            </a: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this case, that caffeine will significantly lower HR during and after certain levels of exercise.</a:t>
            </a:r>
            <a:endParaRPr kumimoji="0" lang="en-US" sz="2800" b="0" i="1" u="none" strike="noStrike" cap="none" normalizeH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28194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“Null” Hypothesis</a:t>
            </a:r>
            <a:r>
              <a:rPr kumimoji="0" lang="en-US" sz="28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– the “status quo”… different than (often, the opposite of) the research hypothesis..</a:t>
            </a: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.in this case, that caffeine does 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not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lower</a:t>
            </a: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HR.</a:t>
            </a:r>
            <a:endParaRPr kumimoji="0" lang="en-US" sz="2800" b="0" i="1" u="none" strike="noStrike" cap="none" normalizeH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4800" y="4863405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Hypothesis Test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– the statistical method(s) used to support either the research or null hypothesis.</a:t>
            </a:r>
            <a:endParaRPr kumimoji="0" lang="en-US" sz="2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3810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Caffeine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significantly lowered HR during all three sub maximal exercise intensities compared to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(P &lt; 0.05) but not at rest (P &gt; 0.05) or maximal exercise (P &gt; 0.05).”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76400" y="29718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Experimental</a:t>
            </a:r>
            <a:r>
              <a:rPr kumimoji="0" lang="en-US" sz="2800" b="1" i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Group</a:t>
            </a:r>
            <a:r>
              <a:rPr lang="en-US" sz="28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vs. </a:t>
            </a:r>
            <a:r>
              <a:rPr lang="en-US" sz="28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Control Group</a:t>
            </a:r>
            <a:endParaRPr kumimoji="0" lang="en-US" sz="2800" b="1" i="1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3810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(P &lt; 0.05) but not at rest (P &gt; 0.05) or maximal exercise (P &gt; 0.05).”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2710935"/>
            <a:ext cx="85344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 any experiment, you start by assuming the </a:t>
            </a:r>
            <a:r>
              <a:rPr kumimoji="0" lang="en-US" sz="28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opposite</a:t>
            </a:r>
            <a:r>
              <a:rPr kumimoji="0" lang="en-US" sz="2800" i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what you’re trying to show.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i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i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“Assume the null, and then see if the data suggests otherwise.”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2286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&lt; 0.05) but not at rest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&gt; 0.05) or maximal exercise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&gt; 0.05).”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1961347"/>
            <a:ext cx="8534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This “P”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</a:t>
            </a:r>
            <a:r>
              <a:rPr kumimoji="0" lang="en-US" sz="28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called the “</a:t>
            </a:r>
            <a:r>
              <a:rPr kumimoji="0" lang="en-US" sz="4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– value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u="sng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formal definition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8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P(get the data we did or more extreme data, assuming the null hypothesis is true)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In this case…”</a:t>
            </a:r>
            <a:r>
              <a:rPr lang="en-US" sz="28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It’s the chance we got HR lowered at least as much as we did, assuming that caffeine </a:t>
            </a:r>
            <a:r>
              <a:rPr lang="en-US" sz="28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wasn’t</a:t>
            </a:r>
            <a:r>
              <a:rPr lang="en-US" sz="28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doing the lowering.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endParaRPr kumimoji="0" lang="en-US" sz="2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2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596443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&lt; 0.05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6676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848600" cy="549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596443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&lt; 0.05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243840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“There’s less than a 5% chance that we should have seen HR lowering data at least this extreme – </a:t>
            </a:r>
            <a:r>
              <a:rPr lang="en-US" sz="36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IF</a:t>
            </a: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caffeine wasn’t doing the lowering.”</a:t>
            </a:r>
            <a:endParaRPr lang="en-US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3810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(P &lt; 0.05)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but not at rest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&gt; 0.05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or maximal exercise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&gt; 0.05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2514600"/>
            <a:ext cx="76676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1524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(P &lt; 0.05)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but not at rest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&gt; 0.05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1633715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There’s a LARGE (that is, greater than 5%) chance that we could have seen HR lowering data at least this extreme – IF caffeine weren’t doing the lowering.”  </a:t>
            </a:r>
            <a:endParaRPr kumimoji="0" lang="en-US" sz="3200" b="1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0" y="32004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Caffeine significantly lowered HR during all three sub maximal exercise intensities compared to placebo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(P &lt; 0.05) but not at rest (P &gt; 0.05)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or maximal exercise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 &gt; 0.05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).”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5166955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“Again - there’s a LARGE (that is, greater than 5%) chance that we could have seen HR lowering data at least this extreme – IF caffeine weren’t doing the lowering.”  </a:t>
            </a:r>
            <a:endParaRPr kumimoji="0" lang="en-US" sz="2400" b="1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0" y="304800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 “big” idea:</a:t>
            </a:r>
            <a:endParaRPr kumimoji="0" lang="en-US" sz="3600" b="1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8600" y="697469"/>
            <a:ext cx="8763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Large</a:t>
            </a: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P – values imply that nothing unusual has happened…in other words, whatever effect you’re studying </a:t>
            </a:r>
            <a:r>
              <a:rPr lang="en-US" sz="36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appears to have had no effect</a:t>
            </a: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36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8600" y="3371671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“Large” P – values imply that your data falls within ____________________</a:t>
            </a:r>
            <a:endParaRPr kumimoji="0" lang="en-US" sz="36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8600" y="49530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“Large” P – values are generally those greater than ________________</a:t>
            </a:r>
            <a:endParaRPr kumimoji="0" lang="en-US" sz="36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0" y="304800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 “big” idea (continued):</a:t>
            </a:r>
            <a:endParaRPr kumimoji="0" lang="en-US" sz="3600" b="1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1351240"/>
            <a:ext cx="8763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Small</a:t>
            </a:r>
            <a:r>
              <a:rPr lang="en-US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P – values imply the opposite…whatever you’re studying </a:t>
            </a:r>
            <a:r>
              <a:rPr lang="en-US" sz="32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had a measurable effect</a:t>
            </a:r>
            <a:r>
              <a:rPr lang="en-US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because it’s too hard to believe that what happened occurred due to randomness and not the effect!</a:t>
            </a:r>
            <a:endParaRPr kumimoji="0" lang="en-US" sz="32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4522" y="35052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“Small” P – values imply that your data falls outside of ____________________</a:t>
            </a:r>
            <a:endParaRPr kumimoji="0" lang="en-US" sz="36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700" y="48006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“Small” P – values are generally those less than ________________</a:t>
            </a:r>
            <a:endParaRPr kumimoji="0" lang="en-US" sz="36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5984913"/>
            <a:ext cx="335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Green tea article...</a:t>
            </a:r>
            <a:endParaRPr lang="en-US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593468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What is this study trying to show, with respect to green tea and breast cancer?  That is, what is the Research Hypothesis (AKA, </a:t>
            </a:r>
            <a:r>
              <a:rPr lang="en-US" sz="4000" b="1" dirty="0" smtClean="0"/>
              <a:t>H</a:t>
            </a:r>
            <a:r>
              <a:rPr lang="en-US" sz="4000" b="1" baseline="-25000" dirty="0" smtClean="0"/>
              <a:t>1</a:t>
            </a:r>
            <a:r>
              <a:rPr lang="en-US" sz="2800" b="1" dirty="0" smtClean="0"/>
              <a:t>)?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2971800"/>
            <a:ext cx="8534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Therefore, what’s the Null Hypothesis (</a:t>
            </a:r>
            <a:r>
              <a:rPr lang="en-US" sz="4400" b="1" dirty="0" smtClean="0"/>
              <a:t>H</a:t>
            </a:r>
            <a:r>
              <a:rPr lang="en-US" sz="4400" b="1" baseline="-25000" dirty="0" smtClean="0"/>
              <a:t>0</a:t>
            </a:r>
            <a:r>
              <a:rPr lang="en-US" sz="2800" b="1" dirty="0" smtClean="0"/>
              <a:t>)?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2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3810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“</a:t>
            </a:r>
            <a:r>
              <a:rPr lang="en-US" sz="2800" b="1" dirty="0" smtClean="0">
                <a:solidFill>
                  <a:srgbClr val="FF0000"/>
                </a:solidFill>
              </a:rPr>
              <a:t>Green tea consumption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was associated with a reduced risk of breast cancer with a statistically significant test for trend (</a:t>
            </a:r>
            <a:r>
              <a:rPr lang="en-US" sz="2800" b="1" i="1" dirty="0" smtClean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 &lt; 0.001).</a:t>
            </a:r>
            <a:r>
              <a:rPr lang="en-US" sz="2800" b="1" dirty="0" smtClean="0"/>
              <a:t>”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6" y="2209800"/>
            <a:ext cx="85058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3810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“</a:t>
            </a:r>
            <a:r>
              <a:rPr lang="en-US" sz="2800" b="1" dirty="0" smtClean="0">
                <a:solidFill>
                  <a:srgbClr val="FF0000"/>
                </a:solidFill>
              </a:rPr>
              <a:t>Green tea consumption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was associated with a reduced risk of breast cancer with a statistically significant test for trend (</a:t>
            </a:r>
            <a:r>
              <a:rPr lang="en-US" sz="2800" b="1" i="1" dirty="0" smtClean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 &lt; 0.001).</a:t>
            </a:r>
            <a:r>
              <a:rPr lang="en-US" sz="2800" b="1" dirty="0" smtClean="0"/>
              <a:t>”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2027873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“The chance that we got reduced BC data at least as extremely low as we did, assuming that green tea is </a:t>
            </a:r>
            <a:r>
              <a:rPr lang="en-US" sz="36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not</a:t>
            </a:r>
            <a:r>
              <a:rPr lang="en-US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the contributing factor, is less than 1 in 1000.”</a:t>
            </a:r>
            <a:endParaRPr kumimoji="0" lang="en-US" sz="3600" b="1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1693" y="4800600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Does it appear that green tea is associated with lower rates of breast cancer?</a:t>
            </a:r>
            <a:endParaRPr kumimoji="0" lang="en-US" sz="3600" i="1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3962400"/>
            <a:ext cx="8534400" cy="185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If you observed </a:t>
            </a:r>
            <a:r>
              <a:rPr lang="en-US" sz="8800" b="1" baseline="-28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which is more likely: that your results came from the green tea drinkers or non – green tea drinkers?</a:t>
            </a:r>
            <a:endParaRPr kumimoji="0" lang="en-US" sz="28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591009"/>
            <a:ext cx="92011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T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223838"/>
            <a:ext cx="6543675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0012" y="381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/>
              <a:t>Measurements and Main Results</a:t>
            </a:r>
          </a:p>
          <a:p>
            <a:r>
              <a:rPr lang="en-US" sz="2800" dirty="0" smtClean="0"/>
              <a:t>At 0 to 1 hour (time of initial SHS exposure) most lung function parameters were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significantly reduced (P &lt; 0.05), but at 3 hours they were at baseline levels (P &gt; 0.05).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0012" y="381000"/>
            <a:ext cx="8711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/>
              <a:t>Measurements and Main Results</a:t>
            </a:r>
          </a:p>
          <a:p>
            <a:r>
              <a:rPr lang="en-US" sz="2800" b="1" dirty="0" smtClean="0"/>
              <a:t>At 0 to 1 hour (time of initial SHS exposure) most lung function parameters were</a:t>
            </a:r>
            <a:r>
              <a:rPr lang="en-US" sz="2800" b="1" baseline="30000" dirty="0" smtClean="0"/>
              <a:t> </a:t>
            </a:r>
            <a:r>
              <a:rPr lang="en-US" sz="2800" b="1" dirty="0" smtClean="0"/>
              <a:t>significantly reduced 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FF0000"/>
                </a:solidFill>
              </a:rPr>
              <a:t>P &lt; </a:t>
            </a:r>
            <a:r>
              <a:rPr lang="en-US" sz="2800" b="1" dirty="0" smtClean="0">
                <a:solidFill>
                  <a:srgbClr val="FF0000"/>
                </a:solidFill>
              </a:rPr>
              <a:t>0.05</a:t>
            </a:r>
            <a:r>
              <a:rPr lang="en-US" sz="2800" b="1" dirty="0" smtClean="0"/>
              <a:t>).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47800" y="2590800"/>
            <a:ext cx="217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4800" b="1" baseline="-25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en-US" sz="4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?</a:t>
            </a:r>
            <a:endParaRPr kumimoji="0" lang="en-US" sz="48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76800" y="4648200"/>
            <a:ext cx="217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4800" b="1" baseline="-25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en-US" sz="4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?</a:t>
            </a:r>
            <a:endParaRPr kumimoji="0" lang="en-US" sz="48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0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0012" y="381000"/>
            <a:ext cx="8711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/>
              <a:t>Measurements and Main Results</a:t>
            </a:r>
          </a:p>
          <a:p>
            <a:r>
              <a:rPr lang="en-US" sz="2800" b="1" dirty="0" smtClean="0"/>
              <a:t>At 0 to 1 hour (time of initial SHS exposure) most lung function parameters were</a:t>
            </a:r>
            <a:r>
              <a:rPr lang="en-US" sz="2800" b="1" baseline="30000" dirty="0" smtClean="0"/>
              <a:t> </a:t>
            </a:r>
            <a:r>
              <a:rPr lang="en-US" sz="2800" b="1" dirty="0" smtClean="0"/>
              <a:t>significantly reduced 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FF0000"/>
                </a:solidFill>
              </a:rPr>
              <a:t>P &lt; </a:t>
            </a:r>
            <a:r>
              <a:rPr lang="en-US" sz="2800" b="1" dirty="0" smtClean="0">
                <a:solidFill>
                  <a:srgbClr val="FF0000"/>
                </a:solidFill>
              </a:rPr>
              <a:t>0.05</a:t>
            </a:r>
            <a:r>
              <a:rPr lang="en-US" sz="2800" b="1" dirty="0" smtClean="0"/>
              <a:t>).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2743200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/>
              <a:t>Does SHS appear to affect lung function from 0 to 1 hour?</a:t>
            </a:r>
            <a:endParaRPr lang="en-US" sz="3600" i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7810" y="4649773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/>
              <a:t>Could we be wrong?  How?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92777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718572"/>
            <a:ext cx="86106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700" b="1" dirty="0" smtClean="0"/>
              <a:t>“</a:t>
            </a:r>
            <a:r>
              <a:rPr lang="en-US" sz="2700" b="1" dirty="0" smtClean="0">
                <a:solidFill>
                  <a:schemeClr val="bg1">
                    <a:lumMod val="75000"/>
                  </a:schemeClr>
                </a:solidFill>
              </a:rPr>
              <a:t>At 0 to 1 hour (time of initial SHS exposure) most lung function parameters were</a:t>
            </a:r>
            <a:r>
              <a:rPr lang="en-US" sz="2700" b="1" baseline="30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700" b="1" dirty="0" smtClean="0">
                <a:solidFill>
                  <a:schemeClr val="bg1">
                    <a:lumMod val="75000"/>
                  </a:schemeClr>
                </a:solidFill>
              </a:rPr>
              <a:t>significantly reduced (P &lt; 0.05), </a:t>
            </a:r>
            <a:r>
              <a:rPr lang="en-US" sz="2700" b="1" dirty="0" smtClean="0"/>
              <a:t>but at 3 hours they were at baseline levels (</a:t>
            </a:r>
            <a:r>
              <a:rPr lang="en-US" sz="2700" b="1" dirty="0" smtClean="0">
                <a:solidFill>
                  <a:srgbClr val="FF0000"/>
                </a:solidFill>
              </a:rPr>
              <a:t>P &gt; 0.05</a:t>
            </a:r>
            <a:r>
              <a:rPr lang="en-US" sz="2700" b="1" dirty="0" smtClean="0"/>
              <a:t>).” </a:t>
            </a:r>
            <a:endParaRPr lang="en-US" sz="27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71600" y="2590800"/>
            <a:ext cx="217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4800" b="1" baseline="-25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en-US" sz="4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?</a:t>
            </a:r>
            <a:endParaRPr kumimoji="0" lang="en-US" sz="48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800600" y="4648200"/>
            <a:ext cx="217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4800" b="1" baseline="-25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en-US" sz="4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?</a:t>
            </a:r>
            <a:endParaRPr kumimoji="0" lang="en-US" sz="48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718572"/>
            <a:ext cx="86106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700" b="1" dirty="0" smtClean="0"/>
              <a:t>“</a:t>
            </a:r>
            <a:r>
              <a:rPr lang="en-US" sz="2700" b="1" dirty="0" smtClean="0">
                <a:solidFill>
                  <a:schemeClr val="bg1">
                    <a:lumMod val="75000"/>
                  </a:schemeClr>
                </a:solidFill>
              </a:rPr>
              <a:t>At 0 to 1 hour (time of initial SHS exposure) most lung function parameters were</a:t>
            </a:r>
            <a:r>
              <a:rPr lang="en-US" sz="2700" b="1" baseline="30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700" b="1" dirty="0" smtClean="0">
                <a:solidFill>
                  <a:schemeClr val="bg1">
                    <a:lumMod val="75000"/>
                  </a:schemeClr>
                </a:solidFill>
              </a:rPr>
              <a:t>significantly reduced (P &lt; 0.05), </a:t>
            </a:r>
            <a:r>
              <a:rPr lang="en-US" sz="2700" b="1" dirty="0" smtClean="0"/>
              <a:t>but at 3 hours they were at baseline levels (</a:t>
            </a:r>
            <a:r>
              <a:rPr lang="en-US" sz="2700" b="1" dirty="0" smtClean="0">
                <a:solidFill>
                  <a:srgbClr val="FF0000"/>
                </a:solidFill>
              </a:rPr>
              <a:t>P &gt; 0.05</a:t>
            </a:r>
            <a:r>
              <a:rPr lang="en-US" sz="2700" b="1" dirty="0" smtClean="0"/>
              <a:t>).” </a:t>
            </a:r>
            <a:endParaRPr lang="en-US" sz="27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500" y="3095535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/>
              <a:t>Does SHS appear to affect lung function after 3 hours?</a:t>
            </a:r>
            <a:endParaRPr lang="en-US" sz="3600" i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4800" y="5334000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/>
              <a:t>Could we be wrong?  How?</a:t>
            </a:r>
            <a:endParaRPr lang="en-US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Ways to be wrong with Hypothesis Tests!</a:t>
            </a:r>
            <a:endParaRPr lang="en-US" b="1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075" y="1371600"/>
            <a:ext cx="2531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If…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4533" y="2438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…</a:t>
            </a:r>
            <a:r>
              <a:rPr lang="en-US" b="1" u="sng" dirty="0" smtClean="0"/>
              <a:t>you get a </a:t>
            </a:r>
            <a:r>
              <a:rPr lang="en-US" sz="3300" b="1" u="sng" dirty="0" smtClean="0"/>
              <a:t>small</a:t>
            </a:r>
            <a:r>
              <a:rPr lang="en-US" b="1" u="sng" dirty="0" smtClean="0"/>
              <a:t> P – value…</a:t>
            </a:r>
            <a:endParaRPr lang="en-US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3886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…the common response is “something changed!”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730" y="5410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/>
              <a:t>What’s the chance that you’re </a:t>
            </a:r>
            <a:r>
              <a:rPr lang="en-US" sz="3200" b="1" i="1" dirty="0" smtClean="0"/>
              <a:t>wrong</a:t>
            </a:r>
            <a:r>
              <a:rPr lang="en-US" sz="3200" i="1" dirty="0" smtClean="0"/>
              <a:t>?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2603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Ways that Hypothesis Tests can Unfold</a:t>
            </a:r>
            <a:endParaRPr lang="en-US" b="1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075" y="1371600"/>
            <a:ext cx="2531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If…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4533" y="2438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…</a:t>
            </a:r>
            <a:r>
              <a:rPr lang="en-US" b="1" u="sng" dirty="0" smtClean="0"/>
              <a:t>you get a </a:t>
            </a:r>
            <a:r>
              <a:rPr lang="en-US" sz="3300" b="1" u="sng" dirty="0"/>
              <a:t>small</a:t>
            </a:r>
            <a:r>
              <a:rPr lang="en-US" b="1" u="sng" dirty="0"/>
              <a:t> </a:t>
            </a:r>
            <a:r>
              <a:rPr lang="en-US" b="1" u="sng" dirty="0" smtClean="0"/>
              <a:t>P – value…</a:t>
            </a:r>
            <a:endParaRPr lang="en-US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3886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…the common response is “something changed!”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730" y="5410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/>
              <a:t>P</a:t>
            </a:r>
            <a:r>
              <a:rPr lang="en-US" sz="3200" b="1" dirty="0" smtClean="0"/>
              <a:t>(</a:t>
            </a:r>
            <a:r>
              <a:rPr lang="en-US" sz="3200" b="1" i="1" dirty="0" smtClean="0"/>
              <a:t>false positive</a:t>
            </a:r>
            <a:r>
              <a:rPr lang="en-US" sz="3200" b="1" dirty="0" smtClean="0"/>
              <a:t>)</a:t>
            </a:r>
            <a:r>
              <a:rPr lang="en-US" sz="3200" b="1" i="1" dirty="0" smtClean="0"/>
              <a:t> = P</a:t>
            </a:r>
            <a:r>
              <a:rPr lang="en-US" sz="3200" b="1" dirty="0" smtClean="0"/>
              <a:t>(</a:t>
            </a:r>
            <a:r>
              <a:rPr lang="en-US" sz="3200" b="1" i="1" dirty="0" smtClean="0"/>
              <a:t>Type I Error</a:t>
            </a:r>
            <a:r>
              <a:rPr lang="en-US" sz="3200" b="1" dirty="0" smtClean="0"/>
              <a:t>) </a:t>
            </a:r>
            <a:r>
              <a:rPr lang="en-US" sz="3200" b="1" i="1" dirty="0" smtClean="0"/>
              <a:t>= </a:t>
            </a:r>
            <a:r>
              <a:rPr lang="el-GR" sz="3200" b="1" dirty="0" smtClean="0"/>
              <a:t>α</a:t>
            </a:r>
            <a:r>
              <a:rPr lang="en-US" sz="3200" b="1" dirty="0" smtClean="0"/>
              <a:t>…</a:t>
            </a:r>
            <a:r>
              <a:rPr lang="en-US" sz="3200" b="1" i="1" dirty="0" smtClean="0"/>
              <a:t>usually </a:t>
            </a:r>
            <a:r>
              <a:rPr lang="en-US" sz="3200" b="1" dirty="0" smtClean="0"/>
              <a:t>5%</a:t>
            </a:r>
            <a:endParaRPr lang="en-US" sz="32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228600"/>
            <a:ext cx="89154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/>
              <a:t>Ways to be wrong with Hypothesis Tests!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508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Ways that Hypothesis Tests can Unfold</a:t>
            </a:r>
            <a:endParaRPr lang="en-US" b="1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075" y="1371600"/>
            <a:ext cx="45123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In the SHS article…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3528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/>
              <a:t>“</a:t>
            </a:r>
            <a:r>
              <a:rPr lang="en-US" b="1" dirty="0" smtClean="0"/>
              <a:t>At </a:t>
            </a:r>
            <a:r>
              <a:rPr lang="en-US" b="1" dirty="0"/>
              <a:t>0 to 1 hour (time of initial SHS exposure) most lung function parameters were</a:t>
            </a:r>
            <a:r>
              <a:rPr lang="en-US" b="1" baseline="30000" dirty="0"/>
              <a:t> </a:t>
            </a:r>
            <a:r>
              <a:rPr lang="en-US" b="1" dirty="0"/>
              <a:t>significantly reduced (P &lt; 0.05</a:t>
            </a:r>
            <a:r>
              <a:rPr lang="en-US" b="1" dirty="0" smtClean="0"/>
              <a:t>).”</a:t>
            </a:r>
            <a:endParaRPr lang="en-US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59" y="55626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Define this Type I error…in context.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228600"/>
            <a:ext cx="89154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/>
              <a:t>Ways to be wrong with Hypothesis Tests!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55173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Ways that Hypothesis Tests can Unfold</a:t>
            </a:r>
            <a:endParaRPr lang="en-US" b="1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075" y="1371600"/>
            <a:ext cx="2531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If…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4533" y="2438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…</a:t>
            </a:r>
            <a:r>
              <a:rPr lang="en-US" b="1" u="sng" dirty="0" smtClean="0"/>
              <a:t>you get a </a:t>
            </a:r>
            <a:r>
              <a:rPr lang="en-US" sz="6200" b="1" u="sng" dirty="0" smtClean="0"/>
              <a:t>large</a:t>
            </a:r>
            <a:r>
              <a:rPr lang="en-US" sz="3300" b="1" u="sng" dirty="0" smtClean="0"/>
              <a:t> </a:t>
            </a:r>
            <a:r>
              <a:rPr lang="en-US" b="1" u="sng" dirty="0" smtClean="0"/>
              <a:t>P – value…</a:t>
            </a:r>
            <a:endParaRPr lang="en-US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3886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…the common response is “nothing changed.”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730" y="5410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/>
              <a:t>What’s the chance that you’re </a:t>
            </a:r>
            <a:r>
              <a:rPr lang="en-US" sz="3200" b="1" i="1" dirty="0" smtClean="0"/>
              <a:t>wrong</a:t>
            </a:r>
            <a:r>
              <a:rPr lang="en-US" sz="3200" i="1" dirty="0" smtClean="0"/>
              <a:t>?</a:t>
            </a:r>
            <a:endParaRPr lang="en-US" sz="3200" b="1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228600"/>
            <a:ext cx="89154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/>
              <a:t>Ways to be wrong with Hypothesis Tests!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0675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Ways that Hypothesis Tests can Unfold</a:t>
            </a:r>
            <a:endParaRPr lang="en-US" b="1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075" y="1371600"/>
            <a:ext cx="2531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If…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4533" y="2438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…</a:t>
            </a:r>
            <a:r>
              <a:rPr lang="en-US" b="1" u="sng" dirty="0" smtClean="0"/>
              <a:t>you get a </a:t>
            </a:r>
            <a:r>
              <a:rPr lang="en-US" sz="6200" b="1" u="sng" dirty="0" smtClean="0"/>
              <a:t>large </a:t>
            </a:r>
            <a:r>
              <a:rPr lang="en-US" b="1" u="sng" dirty="0" smtClean="0"/>
              <a:t>P – value…</a:t>
            </a:r>
            <a:endParaRPr lang="en-US" b="1" u="sng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730" y="5410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/>
              <a:t>P</a:t>
            </a:r>
            <a:r>
              <a:rPr lang="en-US" sz="3200" dirty="0" smtClean="0"/>
              <a:t>(</a:t>
            </a:r>
            <a:r>
              <a:rPr lang="en-US" sz="3200" i="1" dirty="0" smtClean="0"/>
              <a:t>false negative</a:t>
            </a:r>
            <a:r>
              <a:rPr lang="en-US" sz="3200" dirty="0" smtClean="0"/>
              <a:t>)</a:t>
            </a:r>
            <a:r>
              <a:rPr lang="en-US" sz="3200" i="1" dirty="0" smtClean="0"/>
              <a:t> = P</a:t>
            </a:r>
            <a:r>
              <a:rPr lang="en-US" sz="3200" dirty="0" smtClean="0"/>
              <a:t>(</a:t>
            </a:r>
            <a:r>
              <a:rPr lang="en-US" sz="3200" i="1" dirty="0" smtClean="0"/>
              <a:t>Type II Error</a:t>
            </a:r>
            <a:r>
              <a:rPr lang="en-US" sz="3200" dirty="0" smtClean="0"/>
              <a:t>) </a:t>
            </a:r>
            <a:r>
              <a:rPr lang="en-US" sz="3200" i="1" dirty="0" smtClean="0"/>
              <a:t>= </a:t>
            </a:r>
            <a:r>
              <a:rPr lang="el-GR" sz="3200" b="1" dirty="0" smtClean="0"/>
              <a:t>β</a:t>
            </a:r>
            <a:endParaRPr lang="en-US" sz="32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228600"/>
            <a:ext cx="89154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/>
              <a:t>Ways to be wrong with Hypothesis Tests!</a:t>
            </a:r>
            <a:endParaRPr lang="en-US" b="1" u="sng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3886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…the common response is “nothing changed.”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11250" t="53125" r="37500" b="10417"/>
          <a:stretch>
            <a:fillRect/>
          </a:stretch>
        </p:blipFill>
        <p:spPr bwMode="auto">
          <a:xfrm>
            <a:off x="381000" y="228600"/>
            <a:ext cx="5747658" cy="245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30286"/>
            <a:ext cx="4648200" cy="379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3429000"/>
            <a:ext cx="32480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nut 1"/>
          <p:cNvSpPr/>
          <p:nvPr/>
        </p:nvSpPr>
        <p:spPr>
          <a:xfrm>
            <a:off x="10886" y="5181600"/>
            <a:ext cx="3810000" cy="1600200"/>
          </a:xfrm>
          <a:prstGeom prst="donut">
            <a:avLst>
              <a:gd name="adj" fmla="val 679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Ways that Hypothesis Tests can Unfold</a:t>
            </a:r>
            <a:endParaRPr lang="en-US" b="1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075" y="1371600"/>
            <a:ext cx="45123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In the SHS article…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98" y="2605489"/>
            <a:ext cx="9127475" cy="196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/>
              <a:t>At 3 hours, </a:t>
            </a:r>
            <a:r>
              <a:rPr lang="en-US" sz="5300" b="1" dirty="0"/>
              <a:t>most lung function parameters </a:t>
            </a:r>
            <a:r>
              <a:rPr lang="en-US" sz="5300" b="1" dirty="0" smtClean="0"/>
              <a:t>were not reduced</a:t>
            </a:r>
          </a:p>
          <a:p>
            <a:r>
              <a:rPr lang="en-US" sz="5300" b="1" dirty="0" smtClean="0"/>
              <a:t> (</a:t>
            </a:r>
            <a:r>
              <a:rPr lang="en-US" sz="5300" b="1" dirty="0"/>
              <a:t>P &gt; 0.05</a:t>
            </a:r>
            <a:r>
              <a:rPr lang="en-US" sz="5300" b="1" dirty="0" smtClean="0"/>
              <a:t>). </a:t>
            </a:r>
            <a:endParaRPr lang="en-US" sz="5300" b="1" dirty="0"/>
          </a:p>
          <a:p>
            <a:endParaRPr lang="en-US" b="1" u="sng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228600"/>
            <a:ext cx="89154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/>
              <a:t>Ways to be wrong with Hypothesis Tests!</a:t>
            </a:r>
            <a:endParaRPr lang="en-US" b="1" u="sng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49530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Define this Type II error…in context.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748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44269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u="sng" dirty="0" smtClean="0"/>
              <a:t>The takeaway about error (more to come):</a:t>
            </a:r>
            <a:endParaRPr lang="en-US" sz="3600" b="1" u="sng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3627" y="114300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algn="ctr">
              <a:buFont typeface="Wingdings" pitchFamily="2" charset="2"/>
              <a:buChar char="Ø"/>
            </a:pPr>
            <a:r>
              <a:rPr lang="en-US" sz="3600" dirty="0" smtClean="0"/>
              <a:t>If you get a small P – value and react appropriately, you could make a Type I error (with probability </a:t>
            </a:r>
            <a:r>
              <a:rPr lang="el-GR" sz="3600" dirty="0" smtClean="0"/>
              <a:t>α</a:t>
            </a:r>
            <a:r>
              <a:rPr lang="en-US" sz="3600" dirty="0" smtClean="0"/>
              <a:t>). </a:t>
            </a:r>
            <a:endParaRPr lang="en-US" sz="36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5800" y="297180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algn="ctr">
              <a:buFont typeface="Wingdings" pitchFamily="2" charset="2"/>
              <a:buChar char="Ø"/>
            </a:pPr>
            <a:r>
              <a:rPr lang="en-US" sz="3600" dirty="0" smtClean="0"/>
              <a:t>If you get a large P – value and react appropriately, you could make a Type II error (with probability </a:t>
            </a:r>
            <a:r>
              <a:rPr lang="el-GR" sz="3600" dirty="0" smtClean="0"/>
              <a:t>β</a:t>
            </a:r>
            <a:r>
              <a:rPr lang="en-US" sz="3600" dirty="0" smtClean="0"/>
              <a:t>).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214312"/>
            <a:ext cx="56102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73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36250" t="15625" r="11875" b="11458"/>
          <a:stretch>
            <a:fillRect/>
          </a:stretch>
        </p:blipFill>
        <p:spPr bwMode="auto">
          <a:xfrm>
            <a:off x="1524000" y="685800"/>
            <a:ext cx="6324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9" y="457200"/>
            <a:ext cx="434126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658218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740716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759726"/>
            <a:ext cx="4529138" cy="186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A Primer for </a:t>
            </a:r>
            <a:br>
              <a:rPr lang="en-US" sz="6000" b="1" dirty="0" smtClean="0"/>
            </a:br>
            <a:r>
              <a:rPr lang="en-US" sz="6000" b="1" dirty="0" smtClean="0"/>
              <a:t>Hypothesis Testing</a:t>
            </a:r>
            <a:endParaRPr lang="en-US" sz="6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182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i.e., the last “third” of this course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thelmagazine.com/images/blogimages/2010/01/08/1262967592-nof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95600"/>
            <a:ext cx="4286250" cy="3705225"/>
          </a:xfrm>
          <a:prstGeom prst="rect">
            <a:avLst/>
          </a:prstGeom>
          <a:noFill/>
        </p:spPr>
      </p:pic>
      <p:sp>
        <p:nvSpPr>
          <p:cNvPr id="7" name="Left Arrow 6"/>
          <p:cNvSpPr/>
          <p:nvPr/>
        </p:nvSpPr>
        <p:spPr>
          <a:xfrm>
            <a:off x="4572000" y="3124200"/>
            <a:ext cx="4267200" cy="2438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(and just what do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these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jokers know about it?)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rruptmind.com/wp-content/uploads/2008/05/nof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798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750">
    <p:sndAc>
      <p:stSnd>
        <p:snd r:embed="rId2" name="nofx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orrentsland.com/upload/preview/music/6/0/7/60f231afc25a64639dd82e86ba9654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8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75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6612</TotalTime>
  <Words>1525</Words>
  <Application>Microsoft Office PowerPoint</Application>
  <PresentationFormat>On-screen Show (4:3)</PresentationFormat>
  <Paragraphs>123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Primer for  Hypothesis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be wrong with Hypothesis Tests!</vt:lpstr>
      <vt:lpstr>Ways that Hypothesis Tests can Unfold</vt:lpstr>
      <vt:lpstr>Ways that Hypothesis Tests can Unfold</vt:lpstr>
      <vt:lpstr>Ways that Hypothesis Tests can Unfold</vt:lpstr>
      <vt:lpstr>Ways that Hypothesis Tests can Unfold</vt:lpstr>
      <vt:lpstr>Ways that Hypothesis Tests can Unfold</vt:lpstr>
      <vt:lpstr>PowerPoint Presentation</vt:lpstr>
      <vt:lpstr>PowerPoint Presentation</vt:lpstr>
    </vt:vector>
  </TitlesOfParts>
  <Company>College Campus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srule</dc:creator>
  <cp:lastModifiedBy>Sean Rule</cp:lastModifiedBy>
  <cp:revision>147</cp:revision>
  <cp:lastPrinted>2012-10-19T23:58:20Z</cp:lastPrinted>
  <dcterms:created xsi:type="dcterms:W3CDTF">2009-12-08T20:37:21Z</dcterms:created>
  <dcterms:modified xsi:type="dcterms:W3CDTF">2016-12-06T18:41:08Z</dcterms:modified>
</cp:coreProperties>
</file>